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90"/>
  </p:notesMasterIdLst>
  <p:handoutMasterIdLst>
    <p:handoutMasterId r:id="rId91"/>
  </p:handoutMasterIdLst>
  <p:sldIdLst>
    <p:sldId id="777" r:id="rId2"/>
    <p:sldId id="416" r:id="rId3"/>
    <p:sldId id="417" r:id="rId4"/>
    <p:sldId id="419" r:id="rId5"/>
    <p:sldId id="833" r:id="rId6"/>
    <p:sldId id="836" r:id="rId7"/>
    <p:sldId id="879" r:id="rId8"/>
    <p:sldId id="835" r:id="rId9"/>
    <p:sldId id="834" r:id="rId10"/>
    <p:sldId id="858" r:id="rId11"/>
    <p:sldId id="869" r:id="rId12"/>
    <p:sldId id="868" r:id="rId13"/>
    <p:sldId id="880" r:id="rId14"/>
    <p:sldId id="838" r:id="rId15"/>
    <p:sldId id="779" r:id="rId16"/>
    <p:sldId id="870" r:id="rId17"/>
    <p:sldId id="778" r:id="rId18"/>
    <p:sldId id="764" r:id="rId19"/>
    <p:sldId id="665" r:id="rId20"/>
    <p:sldId id="700" r:id="rId21"/>
    <p:sldId id="698" r:id="rId22"/>
    <p:sldId id="852" r:id="rId23"/>
    <p:sldId id="871" r:id="rId24"/>
    <p:sldId id="872" r:id="rId25"/>
    <p:sldId id="696" r:id="rId26"/>
    <p:sldId id="873" r:id="rId27"/>
    <p:sldId id="704" r:id="rId28"/>
    <p:sldId id="706" r:id="rId29"/>
    <p:sldId id="702" r:id="rId30"/>
    <p:sldId id="859" r:id="rId31"/>
    <p:sldId id="850" r:id="rId32"/>
    <p:sldId id="851" r:id="rId33"/>
    <p:sldId id="703" r:id="rId34"/>
    <p:sldId id="840" r:id="rId35"/>
    <p:sldId id="841" r:id="rId36"/>
    <p:sldId id="843" r:id="rId37"/>
    <p:sldId id="844" r:id="rId38"/>
    <p:sldId id="853" r:id="rId39"/>
    <p:sldId id="854" r:id="rId40"/>
    <p:sldId id="857" r:id="rId41"/>
    <p:sldId id="855" r:id="rId42"/>
    <p:sldId id="856" r:id="rId43"/>
    <p:sldId id="770" r:id="rId44"/>
    <p:sldId id="771" r:id="rId45"/>
    <p:sldId id="772" r:id="rId46"/>
    <p:sldId id="689" r:id="rId47"/>
    <p:sldId id="690" r:id="rId48"/>
    <p:sldId id="769" r:id="rId49"/>
    <p:sldId id="688" r:id="rId50"/>
    <p:sldId id="694" r:id="rId51"/>
    <p:sldId id="773" r:id="rId52"/>
    <p:sldId id="727" r:id="rId53"/>
    <p:sldId id="728" r:id="rId54"/>
    <p:sldId id="729" r:id="rId55"/>
    <p:sldId id="730" r:id="rId56"/>
    <p:sldId id="731" r:id="rId57"/>
    <p:sldId id="423" r:id="rId58"/>
    <p:sldId id="711" r:id="rId59"/>
    <p:sldId id="788" r:id="rId60"/>
    <p:sldId id="424" r:id="rId61"/>
    <p:sldId id="874" r:id="rId62"/>
    <p:sldId id="875" r:id="rId63"/>
    <p:sldId id="876" r:id="rId64"/>
    <p:sldId id="877" r:id="rId65"/>
    <p:sldId id="878" r:id="rId66"/>
    <p:sldId id="435" r:id="rId67"/>
    <p:sldId id="438" r:id="rId68"/>
    <p:sldId id="866" r:id="rId69"/>
    <p:sldId id="707" r:id="rId70"/>
    <p:sldId id="862" r:id="rId71"/>
    <p:sldId id="867" r:id="rId72"/>
    <p:sldId id="441" r:id="rId73"/>
    <p:sldId id="708" r:id="rId74"/>
    <p:sldId id="780" r:id="rId75"/>
    <p:sldId id="781" r:id="rId76"/>
    <p:sldId id="863" r:id="rId77"/>
    <p:sldId id="864" r:id="rId78"/>
    <p:sldId id="782" r:id="rId79"/>
    <p:sldId id="783" r:id="rId80"/>
    <p:sldId id="784" r:id="rId81"/>
    <p:sldId id="790" r:id="rId82"/>
    <p:sldId id="785" r:id="rId83"/>
    <p:sldId id="786" r:id="rId84"/>
    <p:sldId id="787" r:id="rId85"/>
    <p:sldId id="709" r:id="rId86"/>
    <p:sldId id="713" r:id="rId87"/>
    <p:sldId id="714" r:id="rId88"/>
    <p:sldId id="715" r:id="rId89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01"/>
    <a:srgbClr val="B9B9B9"/>
    <a:srgbClr val="FFCC66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9" autoAdjust="0"/>
    <p:restoredTop sz="85262" autoAdjust="0"/>
  </p:normalViewPr>
  <p:slideViewPr>
    <p:cSldViewPr showGuides="1">
      <p:cViewPr varScale="1">
        <p:scale>
          <a:sx n="70" d="100"/>
          <a:sy n="70" d="100"/>
        </p:scale>
        <p:origin x="2016" y="53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1500" y="54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2025-10-12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42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B734C57-8139-4D76-9BAF-AB3868C5B8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5837" cy="3597275"/>
          </a:xfrm>
          <a:solidFill>
            <a:srgbClr val="FFFFFF"/>
          </a:solidFill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B2B8AEB-C750-4AA9-B438-13484E666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8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4999" tIns="47495" rIns="94999" bIns="47495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7A4D-2971-81D3-E199-1B58038B2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B4ADF41-C820-FDBB-02BB-DB042E1E98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FB083516-BD5A-4BCD-E01F-60A7D0CC5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67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314EB-3DF7-4BFB-35E5-40A47EF9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CA0C6281-F45A-AFA2-B1CB-332F34AF17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007F9F71-04D9-698B-0888-7BF792ED2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18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56F9-737A-19BF-1337-5B1DF90B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ACC5AF1-6B28-C7E7-E524-179D43D449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F25C7A5A-7D67-83F5-E67A-D4E355DDC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975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1D86A-4751-92B8-635D-85FC908A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973A9653-9194-0F8F-6334-DC72F7F37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92B04EC-E016-B67D-DB63-24B378F9E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94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F35F-423D-85E6-366E-AF34A3030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DFF41AE5-6470-6B7C-DD17-B19A68764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9A895756-6FB5-687E-1A1D-C5B8CCC0C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36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D6B57-8ED2-3D73-5DC2-0430E6FE3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8A2EBF5A-4B3D-B995-AA54-D3031D7345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44194A2E-5415-ED95-AD4F-BC06A144C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5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04A4-12E4-FBE3-A5A8-7064298F1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789C27A-6882-A4E7-A948-82117FFDA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8AA11DCA-DD12-0CDF-8661-CCF3DE678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55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E14CF-47AA-7575-A390-F783B171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BA1F909E-90E7-2811-379E-8236E49FD9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F60D792-3C8A-2CB1-03D8-46A2DEBC0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6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DC80-3DD3-AFCA-2168-7792204DB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C5A0149C-7FFF-C42D-5432-77606B489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0121A6ED-ED87-4625-5E48-233E8EF36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86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95EC-3C93-CAEF-70CD-2493FE8A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085FA3-6F09-CF34-79DA-D69BF41F9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F8588-4FB1-4460-066F-AB91AE7CB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8FE13-1AFC-422E-FD62-26B97022D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17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7B392-2F0B-6D1A-B728-49CB8DBE7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0367B79F-F51C-2E48-ACF9-2837061D06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11E1098D-A339-3F82-7D94-D2CBC3D45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4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BDF6-6F96-3678-9CEF-B6416863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6F9D1391-4057-8293-668B-4BEEE8955C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A26CA02D-CB1F-5DE9-B55E-34E4C83CD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972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8104F-F2BD-82DB-5322-5C374323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095A95-3901-5C5F-E743-BDBEA1326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0A8AE7-BAF3-267D-78CD-84C463C8A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639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7425-38BE-1C90-1A9A-BD94FFFF2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E17336-7742-2C79-4A14-BAABE92DD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7C69AC-C7C7-D794-416C-04756CF72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313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A8C8A-AC38-ED66-7868-129FE4B6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2A44FD86-5D7B-1712-D70E-02F45637F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88CAA031-A623-A5F1-5157-B82DCEAA2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19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3BCFD-F343-516C-9E4D-AB96C577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2953D-FB18-C4F3-3C1C-7A72DBE0B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0FF240-A1F8-096D-8CA1-7115145AE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608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3D311-2DAD-4739-A382-AF331287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5DF62F-41D6-962D-8382-715790748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946BD9-B874-23C3-9B27-6C398B4F0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988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FB0D-E08B-EAAF-1B4B-3FC11986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44A0B0-8FD7-1CE6-00FF-657C70946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BA4E7-8237-F25A-5DC0-61C343128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257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187B8-2A8C-596D-C2A4-986B2B55F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30D60B-1F4B-A45F-53FB-2AE15D29A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D96944-1FFA-1DF4-E72E-78DEB035C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835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D393-E88F-12E1-8E1D-AD951A333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CF11D4-BD9C-4E74-B060-DB2DE24F7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C08E4C-39B3-D7AF-2B92-00AB7D22C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57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2F002-95AF-7B1A-C48D-4DB5F83D3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C52C9F-82AC-3A36-6D9F-1052455F8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1EB609-E8E3-4AC8-BE94-9F722EE68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8704A7-A188-6535-FCCE-E1B50A0EF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8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E9BF2-B150-846B-CF19-E1608D60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0431F3-0466-E69C-C381-3CC7ADCF9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7A775A-644B-D155-B79D-306F0484B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696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8F953-5A85-7A88-4D63-FDE0D42DE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5553DB-F903-B222-8524-2CFB82387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25593B-433E-F4C3-1DDA-2C58E32CA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352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81B65-4A21-9521-09E4-F9D05E944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1E2738-2436-AE18-04BF-C28BAC35D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7EDE19-6C1F-889C-D554-75AAE88C2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31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51A8C-0B89-D4E6-2BCE-8F55E66DD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4EB88D-72EC-D2F0-DBF6-A01CF64EC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055767-99E1-3370-7129-ABB1D8F3C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701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86FD-3FE8-504B-1D2D-CE54F479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33EBFD4C-D01D-6685-10FA-A02EA15B8B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AD5C19CC-244C-D10E-1C56-1EA04EE4C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35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2088C-C154-2217-C7AC-C9E4BBD4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34020871-FDC6-8969-A678-D41B637FC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12822962-47E9-6D0E-8AD2-B70375A39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447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EFFA-1A4C-0946-7ACB-CB436BB4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B1DEF805-F73D-6F82-986C-95F5FEB915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3263938-DB5E-42B0-1C72-F6A5F975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50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7630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EA4D-16E9-385F-DDBD-7B3B2EA35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CA02A0-1E67-3899-D838-A39EEEECA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C9A885-EA6B-00A6-6488-02595BE8D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796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91FC-AF38-01FF-5503-C2FDEADBC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BEA5BECF-4249-CAA9-BDB9-9C3672F08F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CEE812D3-1C78-19C3-B839-DB7DBED06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0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FF92F-F610-8C06-894C-D7832ADDF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B7A3E-A980-3676-94CF-2B8477B2E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73DCB7-D5B7-E043-87AF-A48A9D4CA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9E9F0-EEAB-F032-59E7-ADC54612A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11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48A44-52F2-78F9-2DF2-DED67AD71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4EF4BF-73B8-5FEF-6C5E-695D29227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E6F797-0FDE-72BF-A107-17324E61B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712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98E8-2709-A8ED-A01F-B01ED90F0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F60A05-38D7-0B57-3DA4-C3EDD1F26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57428-FB91-28A1-6578-696B7CF27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36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D4265-5027-19FB-B0F2-E94DC8144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E70B3D-431B-6C8E-072A-DB7BA86EDF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82BEDD17-54DC-1869-DB04-87D4B00A3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26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11324-5A73-A9E1-5A22-EB98D1D8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0D693951-584F-F7A6-B514-8F668CF555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29E7801B-95B3-0AE9-C479-BBA86EA1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10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35126-7028-0FA3-E3C7-A0FCBF5F3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30BDC46D-78F8-5776-F354-706E16D361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005C82F9-FD15-5194-E764-5C168495A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6921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E5B49-1F73-0026-8BCB-31998008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316E6952-8129-90BF-9D3D-13156E45AB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E6C00163-7D1F-403F-2C5A-BEAAF9293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887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E75DD-C8C6-CCC5-101B-E4087375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3548FFC-07FD-C718-8FE3-ABE75F7C5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839613C-F51B-08DE-30FF-4DD72154D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30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E24D0-CF10-5831-6022-99BFD13D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3BE813-6E65-A7FF-8B23-B7544AE62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CB21A7-3842-DE70-CA1F-967CC895A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C2C283-DC2B-5C8B-2D3B-C76BC2187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69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95620-F438-325C-9088-F7428026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379FF2-8F30-8DE2-D4F0-727D901D9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9FEC7A-0587-8287-7D96-60CFF58AD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55608D-C507-72EE-B359-84B280914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7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894E2-4D87-8578-ADEA-DEAE0B67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C2CE48-96A3-1515-8E2A-E35C90C0A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B7B640-141F-2BA7-A129-A236981BE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2F1F93-E69D-DB9C-0CD3-FE78A9B74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28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B9B3D-1DDD-9550-6F0A-75B8209CD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B165A8-D859-BFB4-CDF7-E05A242A9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4E6AD1-47BB-6758-13A0-392FF69FD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0CFA3-8F14-DEC5-65B4-BF2C3A393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6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45B33-BCCC-6AF2-DEC7-88A9C659F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94639D-4694-8C8F-38BA-4B5B325D4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39C4FD-347D-A720-A0A1-F2BB64305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21015-C153-C9F3-862C-BA8401035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9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011C0F4-A3D7-43F1-BAEF-9F4DBE6C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09/09/2020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8583683-79E4-4784-ABE4-70446FD5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Introduction to Data Mining, 2nd Edition   Tan, Steinbach, Karpatne, Kumar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FA437EA-A9A6-4B5C-B95E-437257CE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664E48-8EBF-45D4-86A6-5BE608535861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93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3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01325DDF-F0E6-45F8-A83D-1ED42C49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10/11/2021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CD11F3D-1DE5-40A6-8B8F-EF978BBC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356350"/>
            <a:ext cx="3429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7A29662-B91F-4186-87C8-24405018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ACFB14-6A49-4336-A9DC-E7274D22C5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54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1D03D88-203D-4D90-A5F8-3075BB602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337DF7-7AE7-4A85-9AB5-C07543178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</p:txBody>
      </p:sp>
      <p:grpSp>
        <p:nvGrpSpPr>
          <p:cNvPr id="1028" name="Group 16">
            <a:extLst>
              <a:ext uri="{FF2B5EF4-FFF2-40B4-BE49-F238E27FC236}">
                <a16:creationId xmlns:a16="http://schemas.microsoft.com/office/drawing/2014/main" id="{79A345F1-6B59-44A5-A4AB-70C24FF0D8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2" name="Rectangle 17">
              <a:extLst>
                <a:ext uri="{FF2B5EF4-FFF2-40B4-BE49-F238E27FC236}">
                  <a16:creationId xmlns:a16="http://schemas.microsoft.com/office/drawing/2014/main" id="{BD383B36-B313-4AA9-9734-0C1E41612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3" name="Rectangle 18">
              <a:extLst>
                <a:ext uri="{FF2B5EF4-FFF2-40B4-BE49-F238E27FC236}">
                  <a16:creationId xmlns:a16="http://schemas.microsoft.com/office/drawing/2014/main" id="{D2E097D8-70EE-4739-BF27-511BF22A6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AA8FC-8B9A-4F89-B53E-DA8A78061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>
                    <a:tint val="75000"/>
                  </a:srgbClr>
                </a:solidFill>
              </a:rPr>
              <a:t>03/01/2025 ~ </a:t>
            </a:r>
            <a:r>
              <a:rPr lang="en-US" altLang="ko-KR" b="1" dirty="0">
                <a:solidFill>
                  <a:srgbClr val="000000">
                    <a:tint val="75000"/>
                  </a:srgbClr>
                </a:solidFill>
              </a:rPr>
              <a:t>06/31/2025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32BAC-A326-4F1C-931E-786ECA143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합성곱신경망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심화학습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3D021-AF87-4F25-983B-0FADEE54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630134-C3B3-4B59-A84B-52E65CCBE6D9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83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hf hd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260DD-24AA-1A0D-CCEB-A8B3DBC4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>
            <a:extLst>
              <a:ext uri="{FF2B5EF4-FFF2-40B4-BE49-F238E27FC236}">
                <a16:creationId xmlns:a16="http://schemas.microsoft.com/office/drawing/2014/main" id="{526D9AB8-3547-0B4B-1784-6DBA5730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23" y="2697012"/>
            <a:ext cx="7554753" cy="616774"/>
          </a:xfrm>
        </p:spPr>
        <p:txBody>
          <a:bodyPr/>
          <a:lstStyle/>
          <a:p>
            <a:r>
              <a:rPr lang="ko-KR" altLang="en-US" sz="3200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r>
              <a:rPr lang="en-US" altLang="ko-KR" sz="3200" dirty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2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en-US" altLang="ko-KR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559E4D-2798-A931-E8CE-7065BD85A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548438"/>
            <a:ext cx="2133600" cy="292100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1</a:t>
            </a:fld>
            <a:endParaRPr 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2813B0-3846-8EF8-4325-B9F126FB26C1}"/>
              </a:ext>
            </a:extLst>
          </p:cNvPr>
          <p:cNvCxnSpPr>
            <a:cxnSpLocks/>
          </p:cNvCxnSpPr>
          <p:nvPr/>
        </p:nvCxnSpPr>
        <p:spPr>
          <a:xfrm>
            <a:off x="1000366" y="3410430"/>
            <a:ext cx="7028054" cy="1857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B76755C-AE10-4F45-173E-8CED72275382}"/>
              </a:ext>
            </a:extLst>
          </p:cNvPr>
          <p:cNvSpPr txBox="1">
            <a:spLocks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ko-KR" altLang="en-US" sz="2800" kern="0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sz="24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90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02DAF-4CD5-9858-84BE-5296DDDF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C90B8B-5AC9-41E2-2709-829228E7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6" y="951898"/>
            <a:ext cx="8601071" cy="575370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/>
              <a:t>Region Proposal Network (RPN) - </a:t>
            </a:r>
            <a:r>
              <a:rPr lang="en-US" altLang="ko-KR" sz="1900" dirty="0"/>
              <a:t>RPN </a:t>
            </a:r>
            <a:r>
              <a:rPr lang="ko-KR" altLang="en-US" sz="1900" dirty="0"/>
              <a:t>슬라이딩 윈도우의 개념정리</a:t>
            </a:r>
            <a:endParaRPr lang="en-US" altLang="ko-KR" sz="19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700" b="1" dirty="0"/>
              <a:t>1. CNN </a:t>
            </a:r>
            <a:r>
              <a:rPr lang="ko-KR" altLang="en-US" sz="1700" b="1" dirty="0"/>
              <a:t>특징 맵</a:t>
            </a:r>
            <a:r>
              <a:rPr lang="en-US" altLang="ko-KR" sz="1700" b="1" dirty="0"/>
              <a:t>(feature map)</a:t>
            </a:r>
            <a:r>
              <a:rPr lang="ko-KR" altLang="en-US" sz="1700" dirty="0"/>
              <a:t> 위에서 작동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/>
              <a:t> 입력 이미지를 </a:t>
            </a:r>
            <a:r>
              <a:rPr lang="en-US" altLang="ko-KR" sz="1700" dirty="0"/>
              <a:t>backbone CNN(</a:t>
            </a:r>
            <a:r>
              <a:rPr lang="ko-KR" altLang="en-US" sz="1700" dirty="0"/>
              <a:t>예</a:t>
            </a:r>
            <a:r>
              <a:rPr lang="en-US" altLang="ko-KR" sz="1700" dirty="0"/>
              <a:t>: </a:t>
            </a:r>
            <a:r>
              <a:rPr lang="en-US" altLang="ko-KR" sz="1700" dirty="0" err="1"/>
              <a:t>ResNet</a:t>
            </a:r>
            <a:r>
              <a:rPr lang="en-US" altLang="ko-KR" sz="1700" dirty="0"/>
              <a:t>, VGG </a:t>
            </a:r>
            <a:r>
              <a:rPr lang="ko-KR" altLang="en-US" sz="1700" dirty="0"/>
              <a:t>등</a:t>
            </a:r>
            <a:r>
              <a:rPr lang="en-US" altLang="ko-KR" sz="1700" dirty="0"/>
              <a:t>)</a:t>
            </a:r>
            <a:r>
              <a:rPr lang="ko-KR" altLang="en-US" sz="1700" dirty="0"/>
              <a:t>을 통해 추출한 </a:t>
            </a:r>
            <a:r>
              <a:rPr lang="en-US" altLang="ko-KR" sz="1700" dirty="0"/>
              <a:t>feature map </a:t>
            </a:r>
            <a:r>
              <a:rPr lang="ko-KR" altLang="en-US" sz="1700" dirty="0"/>
              <a:t>위에 슬라이딩 윈도우를 적용한다</a:t>
            </a:r>
            <a:r>
              <a:rPr lang="en-US" altLang="ko-KR" sz="17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700" b="1" dirty="0"/>
              <a:t>        </a:t>
            </a:r>
            <a:r>
              <a:rPr lang="en-US" altLang="ko-KR" sz="1700" b="1" dirty="0"/>
              <a:t>2. </a:t>
            </a:r>
            <a:r>
              <a:rPr lang="ko-KR" altLang="en-US" sz="1700" b="1" dirty="0"/>
              <a:t>슬라이딩 윈도우 커널은 </a:t>
            </a:r>
            <a:r>
              <a:rPr lang="en-US" altLang="ko-KR" sz="1700" b="1" dirty="0"/>
              <a:t>3×3 (</a:t>
            </a:r>
            <a:r>
              <a:rPr lang="ko-KR" altLang="en-US" sz="1700" b="1" dirty="0"/>
              <a:t>보통</a:t>
            </a:r>
            <a:r>
              <a:rPr lang="en-US" altLang="ko-KR" sz="1700" b="1" dirty="0"/>
              <a:t>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/>
              <a:t> 이 </a:t>
            </a:r>
            <a:r>
              <a:rPr lang="en-US" altLang="ko-KR" sz="1700" dirty="0"/>
              <a:t>3×3 </a:t>
            </a:r>
            <a:r>
              <a:rPr lang="ko-KR" altLang="en-US" sz="1700" dirty="0"/>
              <a:t>영역의 </a:t>
            </a:r>
            <a:r>
              <a:rPr lang="en-US" altLang="ko-KR" sz="1700" dirty="0"/>
              <a:t>feature map</a:t>
            </a:r>
            <a:r>
              <a:rPr lang="ko-KR" altLang="en-US" sz="1700" dirty="0"/>
              <a:t>을 하나의 윈도우라고 보고</a:t>
            </a:r>
            <a:r>
              <a:rPr lang="en-US" altLang="ko-KR" sz="1700" dirty="0"/>
              <a:t>, </a:t>
            </a:r>
            <a:r>
              <a:rPr lang="ko-KR" altLang="en-US" sz="1700" dirty="0"/>
              <a:t>그 위치를 기준으로 여러 개의 </a:t>
            </a:r>
            <a:r>
              <a:rPr lang="en-US" altLang="ko-KR" sz="1700" dirty="0"/>
              <a:t>anchor box</a:t>
            </a:r>
            <a:r>
              <a:rPr lang="ko-KR" altLang="en-US" sz="1700" dirty="0"/>
              <a:t>를 생성한다</a:t>
            </a:r>
            <a:r>
              <a:rPr lang="en-US" altLang="ko-KR" sz="17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700" b="1" dirty="0"/>
              <a:t>       </a:t>
            </a:r>
            <a:r>
              <a:rPr lang="en-US" altLang="ko-KR" sz="1700" b="1" dirty="0"/>
              <a:t>3. </a:t>
            </a:r>
            <a:r>
              <a:rPr lang="ko-KR" altLang="en-US" sz="1700" b="1" dirty="0"/>
              <a:t>각 윈도우에서 </a:t>
            </a:r>
            <a:r>
              <a:rPr lang="en-US" altLang="ko-KR" sz="1700" b="1" dirty="0"/>
              <a:t>anchor box</a:t>
            </a:r>
            <a:r>
              <a:rPr lang="ko-KR" altLang="en-US" sz="1700" b="1" dirty="0"/>
              <a:t>들 예측</a:t>
            </a:r>
            <a:endParaRPr lang="en-US" altLang="ko-KR" sz="17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/>
              <a:t> 보통 하나의 위치에 대해 여러 비율과 스케일의 </a:t>
            </a:r>
            <a:r>
              <a:rPr lang="en-US" altLang="ko-KR" sz="1700" dirty="0"/>
              <a:t>anchor box(k</a:t>
            </a:r>
            <a:r>
              <a:rPr lang="ko-KR" altLang="en-US" sz="1700" dirty="0"/>
              <a:t>개</a:t>
            </a:r>
            <a:r>
              <a:rPr lang="en-US" altLang="ko-KR" sz="1700" dirty="0"/>
              <a:t>)</a:t>
            </a:r>
            <a:r>
              <a:rPr lang="ko-KR" altLang="en-US" sz="1700" dirty="0"/>
              <a:t>를 정의한다</a:t>
            </a:r>
            <a:r>
              <a:rPr lang="en-US" altLang="ko-KR" sz="17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/>
              <a:t> RPN</a:t>
            </a:r>
            <a:r>
              <a:rPr lang="ko-KR" altLang="en-US" sz="1700" dirty="0"/>
              <a:t>은 각 </a:t>
            </a:r>
            <a:r>
              <a:rPr lang="en-US" altLang="ko-KR" sz="1700" dirty="0"/>
              <a:t>anchor</a:t>
            </a:r>
            <a:r>
              <a:rPr lang="ko-KR" altLang="en-US" sz="1700" dirty="0"/>
              <a:t>에 대해</a:t>
            </a:r>
            <a:r>
              <a:rPr lang="en-US" altLang="ko-KR" sz="1700" dirty="0"/>
              <a:t>:</a:t>
            </a:r>
          </a:p>
          <a:p>
            <a:pPr marL="19431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700" b="1" dirty="0"/>
              <a:t>객체일 확률 </a:t>
            </a:r>
            <a:r>
              <a:rPr lang="en-US" altLang="ko-KR" sz="1700" b="1" dirty="0"/>
              <a:t>(</a:t>
            </a:r>
            <a:r>
              <a:rPr lang="en-US" altLang="ko-KR" sz="1700" b="1" dirty="0" err="1"/>
              <a:t>objectness</a:t>
            </a:r>
            <a:r>
              <a:rPr lang="en-US" altLang="ko-KR" sz="1700" b="1" dirty="0"/>
              <a:t> score)</a:t>
            </a:r>
            <a:r>
              <a:rPr lang="ko-KR" altLang="en-US" sz="1700" dirty="0"/>
              <a:t> </a:t>
            </a:r>
            <a:r>
              <a:rPr lang="en-US" altLang="ko-KR" sz="1700" dirty="0"/>
              <a:t>– classification</a:t>
            </a:r>
          </a:p>
          <a:p>
            <a:pPr marL="19431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700" b="1" dirty="0" err="1"/>
              <a:t>바운딩</a:t>
            </a:r>
            <a:r>
              <a:rPr lang="ko-KR" altLang="en-US" sz="1700" b="1" dirty="0"/>
              <a:t> 박스 오프셋</a:t>
            </a:r>
            <a:r>
              <a:rPr lang="ko-KR" altLang="en-US" sz="1700" dirty="0"/>
              <a:t> </a:t>
            </a:r>
            <a:r>
              <a:rPr lang="en-US" altLang="ko-KR" sz="1700" dirty="0"/>
              <a:t>– regression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700" b="1" dirty="0"/>
              <a:t>       </a:t>
            </a:r>
            <a:r>
              <a:rPr lang="en-US" altLang="ko-KR" sz="1700" b="1" dirty="0"/>
              <a:t>4. </a:t>
            </a:r>
            <a:r>
              <a:rPr lang="ko-KR" altLang="en-US" sz="1700" b="1" dirty="0"/>
              <a:t>모든 위치를 </a:t>
            </a:r>
            <a:r>
              <a:rPr lang="ko-KR" altLang="en-US" sz="1700" b="1" dirty="0" err="1"/>
              <a:t>슬라이딩하며</a:t>
            </a:r>
            <a:r>
              <a:rPr lang="ko-KR" altLang="en-US" sz="1700" b="1" dirty="0"/>
              <a:t> 예측</a:t>
            </a:r>
            <a:endParaRPr lang="en-US" altLang="ko-KR" sz="17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/>
              <a:t> 예를 들어</a:t>
            </a:r>
            <a:r>
              <a:rPr lang="en-US" altLang="ko-KR" sz="1700" dirty="0"/>
              <a:t>, 50×50 feature map</a:t>
            </a:r>
            <a:r>
              <a:rPr lang="ko-KR" altLang="en-US" sz="1700" dirty="0"/>
              <a:t>이라면 </a:t>
            </a:r>
            <a:r>
              <a:rPr lang="en-US" altLang="ko-KR" sz="1700" dirty="0"/>
              <a:t>2500</a:t>
            </a:r>
            <a:r>
              <a:rPr lang="ko-KR" altLang="en-US" sz="1700" dirty="0"/>
              <a:t>개의 위치에 대해 슬라이딩 윈도우가 적용되고</a:t>
            </a:r>
            <a:r>
              <a:rPr lang="en-US" altLang="ko-KR" sz="1700" dirty="0"/>
              <a:t>, anchor</a:t>
            </a:r>
            <a:r>
              <a:rPr lang="ko-KR" altLang="en-US" sz="1700" dirty="0"/>
              <a:t>가 </a:t>
            </a:r>
            <a:r>
              <a:rPr lang="en-US" altLang="ko-KR" sz="1700" dirty="0"/>
              <a:t>9</a:t>
            </a:r>
            <a:r>
              <a:rPr lang="ko-KR" altLang="en-US" sz="1700" dirty="0"/>
              <a:t>개면 총 </a:t>
            </a:r>
            <a:r>
              <a:rPr lang="en-US" altLang="ko-KR" sz="1700" dirty="0"/>
              <a:t>22,500</a:t>
            </a:r>
            <a:r>
              <a:rPr lang="ko-KR" altLang="en-US" sz="1700" dirty="0"/>
              <a:t>개의 예측이 발생된다</a:t>
            </a:r>
            <a:r>
              <a:rPr lang="en-US" altLang="ko-KR" sz="1700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815BC8B-894E-371A-FD11-F05E0BE7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5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A8E5C-A560-A9BA-64BA-DD59A68B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F876FC-C901-FA9E-B6ED-5FD385575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6" y="951898"/>
            <a:ext cx="8601071" cy="5753701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Region Proposal Network (RPN) - </a:t>
            </a:r>
            <a:r>
              <a:rPr lang="en-US" altLang="ko-KR" sz="1800" dirty="0"/>
              <a:t>RPN </a:t>
            </a:r>
            <a:r>
              <a:rPr lang="ko-KR" altLang="en-US" sz="1800" dirty="0"/>
              <a:t>슬라이딩 윈도우의 개념정리</a:t>
            </a:r>
            <a:endParaRPr lang="en-US" altLang="ko-KR" sz="1800" dirty="0"/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예측 개수 계산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총 위치 개수</a:t>
            </a:r>
            <a:r>
              <a:rPr lang="en-US" altLang="ko-KR" sz="1600" dirty="0"/>
              <a:t>: </a:t>
            </a:r>
            <a:r>
              <a:rPr lang="en-US" altLang="ko-KR" sz="1600" b="1" dirty="0"/>
              <a:t>50 × 50 = 2,500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 </a:t>
            </a:r>
            <a:r>
              <a:rPr lang="ko-KR" altLang="en-US" sz="1600" dirty="0"/>
              <a:t>각 위치마다 </a:t>
            </a:r>
            <a:r>
              <a:rPr lang="en-US" altLang="ko-KR" sz="1600" dirty="0"/>
              <a:t>anchor box: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</a:t>
            </a:r>
            <a:endParaRPr lang="en-US" altLang="ko-KR" sz="16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 </a:t>
            </a:r>
            <a:r>
              <a:rPr lang="ko-KR" altLang="en-US" sz="1600" dirty="0"/>
              <a:t>따라서 </a:t>
            </a:r>
            <a:r>
              <a:rPr lang="ko-KR" altLang="en-US" sz="1600" b="1" dirty="0"/>
              <a:t>총 </a:t>
            </a:r>
            <a:r>
              <a:rPr lang="en-US" altLang="ko-KR" sz="1600" b="1" dirty="0"/>
              <a:t>anchor box </a:t>
            </a:r>
            <a:r>
              <a:rPr lang="ko-KR" altLang="en-US" sz="1600" b="1" dirty="0"/>
              <a:t>예측 수 </a:t>
            </a:r>
            <a:r>
              <a:rPr lang="en-US" altLang="ko-KR" sz="1600" b="1" dirty="0"/>
              <a:t>= 2,500 × 9 = 22,500</a:t>
            </a:r>
            <a:r>
              <a:rPr lang="ko-KR" altLang="en-US" sz="1600" b="1" dirty="0"/>
              <a:t>개</a:t>
            </a:r>
            <a:endParaRPr lang="ko-KR" altLang="en-US" sz="1600" dirty="0"/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각 </a:t>
            </a:r>
            <a:r>
              <a:rPr lang="en-US" altLang="ko-KR" sz="1600" dirty="0"/>
              <a:t>anchor box</a:t>
            </a:r>
            <a:r>
              <a:rPr lang="ko-KR" altLang="en-US" sz="1600" dirty="0"/>
              <a:t>에 대해</a:t>
            </a:r>
            <a:r>
              <a:rPr lang="en-US" altLang="ko-KR" sz="1600" dirty="0"/>
              <a:t>: </a:t>
            </a:r>
          </a:p>
          <a:p>
            <a:pPr marL="1200150" lvl="2" indent="-28575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 </a:t>
            </a:r>
            <a:r>
              <a:rPr lang="en-US" altLang="ko-KR" sz="1600" b="1" dirty="0" err="1"/>
              <a:t>objectness</a:t>
            </a:r>
            <a:r>
              <a:rPr lang="en-US" altLang="ko-KR" sz="1600" b="1" dirty="0"/>
              <a:t> score</a:t>
            </a:r>
            <a:r>
              <a:rPr lang="ko-KR" altLang="en-US" sz="1600" dirty="0"/>
              <a:t> </a:t>
            </a:r>
            <a:r>
              <a:rPr lang="en-US" altLang="ko-KR" sz="1600" dirty="0"/>
              <a:t>(binary classification: </a:t>
            </a:r>
            <a:r>
              <a:rPr lang="ko-KR" altLang="en-US" sz="1600" dirty="0"/>
              <a:t>객체인지 아닌지</a:t>
            </a:r>
            <a:r>
              <a:rPr lang="en-US" altLang="ko-KR" sz="1600" dirty="0"/>
              <a:t>)</a:t>
            </a:r>
          </a:p>
          <a:p>
            <a:pPr marL="1200150" lvl="2" indent="-28575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 bounding box regression offset</a:t>
            </a:r>
            <a:r>
              <a:rPr lang="ko-KR" altLang="en-US" sz="1600" dirty="0"/>
              <a:t> </a:t>
            </a:r>
            <a:r>
              <a:rPr lang="en-US" altLang="ko-KR" sz="1600" dirty="0"/>
              <a:t>(4</a:t>
            </a:r>
            <a:r>
              <a:rPr lang="ko-KR" altLang="en-US" sz="1600" dirty="0"/>
              <a:t>개 값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, ty, </a:t>
            </a:r>
            <a:r>
              <a:rPr lang="en-US" altLang="ko-KR" sz="1600" dirty="0" err="1"/>
              <a:t>tw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→ </a:t>
            </a:r>
            <a:r>
              <a:rPr lang="ko-KR" altLang="en-US" sz="1600" b="1" dirty="0"/>
              <a:t>총 예측 항목 수는 </a:t>
            </a:r>
            <a:r>
              <a:rPr lang="en-US" altLang="ko-KR" sz="1600" b="1" dirty="0"/>
              <a:t>22,500 × (1+4) = 112,500 </a:t>
            </a:r>
            <a:r>
              <a:rPr lang="ko-KR" altLang="en-US" sz="1600" b="1" dirty="0"/>
              <a:t>요소</a:t>
            </a:r>
            <a:r>
              <a:rPr lang="ko-KR" altLang="en-US" sz="1600" dirty="0"/>
              <a:t> 정도의 출력이 생성된다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    (</a:t>
            </a:r>
            <a:r>
              <a:rPr lang="ko-KR" altLang="en-US" sz="1600" dirty="0"/>
              <a:t>실제 모델에서는 두 출력을 분리</a:t>
            </a:r>
            <a:r>
              <a:rPr lang="en-US" altLang="ko-KR" sz="1600" dirty="0"/>
              <a:t>).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D2464E-B428-FDD1-EB4F-4A003D47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54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4219A-B65A-9D41-B17C-BBA444391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99C87D-EE15-F98B-A842-7468D9AD0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6" y="951899"/>
            <a:ext cx="8601071" cy="56314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2100" b="1" dirty="0"/>
              <a:t>Region Proposal Network (RPN)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1600" dirty="0"/>
              <a:t>    </a:t>
            </a:r>
            <a:r>
              <a:rPr lang="en-US" altLang="ko-KR" sz="1900" b="1" dirty="0"/>
              <a:t>Question) </a:t>
            </a:r>
            <a:r>
              <a:rPr lang="ko-KR" altLang="en-US" sz="1900" b="1" dirty="0">
                <a:solidFill>
                  <a:srgbClr val="0070C0"/>
                </a:solidFill>
              </a:rPr>
              <a:t>그냥 </a:t>
            </a:r>
            <a:r>
              <a:rPr lang="en-US" altLang="ko-KR" sz="1900" b="1" dirty="0">
                <a:solidFill>
                  <a:srgbClr val="0070C0"/>
                </a:solidFill>
              </a:rPr>
              <a:t>feature map</a:t>
            </a:r>
            <a:r>
              <a:rPr lang="ko-KR" altLang="en-US" sz="1900" b="1" dirty="0">
                <a:solidFill>
                  <a:srgbClr val="0070C0"/>
                </a:solidFill>
              </a:rPr>
              <a:t>의 각 위치에 앵커 박스를 생성하면 되지</a:t>
            </a:r>
            <a:r>
              <a:rPr lang="en-US" altLang="ko-KR" sz="1900" b="1" dirty="0">
                <a:solidFill>
                  <a:srgbClr val="0070C0"/>
                </a:solidFill>
              </a:rPr>
              <a:t>, </a:t>
            </a:r>
            <a:r>
              <a:rPr lang="ko-KR" altLang="en-US" sz="1900" b="1" dirty="0">
                <a:solidFill>
                  <a:srgbClr val="0070C0"/>
                </a:solidFill>
              </a:rPr>
              <a:t>왜 </a:t>
            </a:r>
            <a:r>
              <a:rPr lang="en-US" altLang="ko-KR" sz="1900" b="1" dirty="0">
                <a:solidFill>
                  <a:srgbClr val="0070C0"/>
                </a:solidFill>
              </a:rPr>
              <a:t>3×3 </a:t>
            </a:r>
            <a:r>
              <a:rPr lang="ko-KR" altLang="en-US" sz="1900" b="1" dirty="0">
                <a:solidFill>
                  <a:srgbClr val="0070C0"/>
                </a:solidFill>
              </a:rPr>
              <a:t>윈도우를 </a:t>
            </a:r>
            <a:endParaRPr lang="en-US" altLang="ko-KR" sz="1900" b="1" dirty="0">
              <a:solidFill>
                <a:srgbClr val="0070C0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900" b="1" dirty="0">
                <a:solidFill>
                  <a:srgbClr val="0070C0"/>
                </a:solidFill>
              </a:rPr>
              <a:t>                     </a:t>
            </a:r>
            <a:r>
              <a:rPr lang="ko-KR" altLang="en-US" sz="1900" b="1" dirty="0">
                <a:solidFill>
                  <a:srgbClr val="0070C0"/>
                </a:solidFill>
              </a:rPr>
              <a:t>거쳐서 </a:t>
            </a:r>
            <a:r>
              <a:rPr lang="en-US" altLang="ko-KR" sz="1900" b="1" dirty="0">
                <a:solidFill>
                  <a:srgbClr val="0070C0"/>
                </a:solidFill>
              </a:rPr>
              <a:t>RPN</a:t>
            </a:r>
            <a:r>
              <a:rPr lang="ko-KR" altLang="en-US" sz="1900" b="1" dirty="0">
                <a:solidFill>
                  <a:srgbClr val="0070C0"/>
                </a:solidFill>
              </a:rPr>
              <a:t>을 학습시키는가</a:t>
            </a:r>
            <a:r>
              <a:rPr lang="en-US" altLang="ko-KR" sz="1900" b="1" dirty="0">
                <a:solidFill>
                  <a:srgbClr val="0070C0"/>
                </a:solidFill>
              </a:rPr>
              <a:t>?</a:t>
            </a:r>
            <a:r>
              <a:rPr lang="en-US" altLang="ko-KR" sz="1900" b="1" dirty="0"/>
              <a:t> 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1900" b="1" dirty="0"/>
              <a:t>3×3 </a:t>
            </a:r>
            <a:r>
              <a:rPr lang="ko-KR" altLang="en-US" sz="1900" b="1" dirty="0"/>
              <a:t>윈도우의 역할</a:t>
            </a:r>
          </a:p>
          <a:p>
            <a:pPr>
              <a:lnSpc>
                <a:spcPct val="160000"/>
              </a:lnSpc>
              <a:buNone/>
            </a:pPr>
            <a:r>
              <a:rPr lang="en-US" altLang="ko-KR" sz="1900" b="1" dirty="0"/>
              <a:t>	        </a:t>
            </a:r>
            <a:r>
              <a:rPr lang="en-US" altLang="ko-KR" sz="1900" b="1" dirty="0">
                <a:sym typeface="Wingdings" panose="05000000000000000000" pitchFamily="2" charset="2"/>
              </a:rPr>
              <a:t> </a:t>
            </a:r>
            <a:r>
              <a:rPr lang="en-US" altLang="ko-KR" sz="1900" b="1" dirty="0"/>
              <a:t>1. </a:t>
            </a:r>
            <a:r>
              <a:rPr lang="ko-KR" altLang="en-US" sz="1900" b="1" dirty="0"/>
              <a:t>더 넓은 문맥 정보를 포함하기 위해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/>
              <a:t> 각 </a:t>
            </a:r>
            <a:r>
              <a:rPr lang="en-US" altLang="ko-KR" sz="1900" dirty="0"/>
              <a:t>feature map </a:t>
            </a:r>
            <a:r>
              <a:rPr lang="ko-KR" altLang="en-US" sz="1900" dirty="0"/>
              <a:t>위치는 </a:t>
            </a:r>
            <a:r>
              <a:rPr lang="en-US" altLang="ko-KR" sz="1900" dirty="0"/>
              <a:t>CNN</a:t>
            </a:r>
            <a:r>
              <a:rPr lang="ko-KR" altLang="en-US" sz="1900" dirty="0"/>
              <a:t>을 거쳐 추출된 </a:t>
            </a:r>
            <a:r>
              <a:rPr lang="en-US" altLang="ko-KR" sz="1900" b="1" dirty="0"/>
              <a:t>local feature</a:t>
            </a:r>
            <a:r>
              <a:rPr lang="ko-KR" altLang="en-US" sz="1900" b="1" dirty="0"/>
              <a:t>이</a:t>
            </a:r>
            <a:r>
              <a:rPr lang="ko-KR" altLang="en-US" sz="1900" dirty="0"/>
              <a:t>다</a:t>
            </a:r>
            <a:r>
              <a:rPr lang="en-US" altLang="ko-KR" sz="1900" dirty="0"/>
              <a:t>.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/>
              <a:t> </a:t>
            </a:r>
            <a:r>
              <a:rPr lang="ko-KR" altLang="en-US" sz="1900" dirty="0"/>
              <a:t>하지만 이 위치의 정보만 보면 객체를 판별하기에 너무 지역적</a:t>
            </a:r>
            <a:r>
              <a:rPr lang="en-US" altLang="ko-KR" sz="1900" dirty="0"/>
              <a:t>(local)</a:t>
            </a:r>
            <a:r>
              <a:rPr lang="ko-KR" altLang="en-US" sz="1900" dirty="0"/>
              <a:t>일 수 있다</a:t>
            </a:r>
            <a:r>
              <a:rPr lang="en-US" altLang="ko-KR" sz="1900" dirty="0"/>
              <a:t>.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/>
              <a:t> </a:t>
            </a:r>
            <a:r>
              <a:rPr lang="ko-KR" altLang="en-US" sz="1900" dirty="0"/>
              <a:t>그래서 </a:t>
            </a:r>
            <a:r>
              <a:rPr lang="en-US" altLang="ko-KR" sz="1900" dirty="0"/>
              <a:t>RPN</a:t>
            </a:r>
            <a:r>
              <a:rPr lang="ko-KR" altLang="en-US" sz="1900" dirty="0"/>
              <a:t>은 각 위치에서 </a:t>
            </a:r>
            <a:r>
              <a:rPr lang="ko-KR" altLang="en-US" sz="1900" b="1" dirty="0"/>
              <a:t>주변 </a:t>
            </a:r>
            <a:r>
              <a:rPr lang="en-US" altLang="ko-KR" sz="1900" b="1" dirty="0"/>
              <a:t>3×3 </a:t>
            </a:r>
            <a:r>
              <a:rPr lang="ko-KR" altLang="en-US" sz="1900" b="1" dirty="0"/>
              <a:t>영역</a:t>
            </a:r>
            <a:r>
              <a:rPr lang="en-US" altLang="ko-KR" sz="1900" b="1" dirty="0"/>
              <a:t>(</a:t>
            </a:r>
            <a:r>
              <a:rPr lang="ko-KR" altLang="en-US" sz="1900" b="1" dirty="0"/>
              <a:t>총 </a:t>
            </a:r>
            <a:r>
              <a:rPr lang="en-US" altLang="ko-KR" sz="1900" b="1" dirty="0"/>
              <a:t>9</a:t>
            </a:r>
            <a:r>
              <a:rPr lang="ko-KR" altLang="en-US" sz="1900" b="1" dirty="0"/>
              <a:t>개 위치</a:t>
            </a:r>
            <a:r>
              <a:rPr lang="en-US" altLang="ko-KR" sz="1900" b="1" dirty="0"/>
              <a:t>)</a:t>
            </a:r>
            <a:r>
              <a:rPr lang="ko-KR" altLang="en-US" sz="1900" b="1" dirty="0"/>
              <a:t>의 정보를 함께 사용</a:t>
            </a:r>
            <a:r>
              <a:rPr lang="ko-KR" altLang="en-US" sz="1900" dirty="0"/>
              <a:t>해서</a:t>
            </a:r>
            <a:r>
              <a:rPr lang="en-US" altLang="ko-KR" sz="1900" dirty="0"/>
              <a:t>:</a:t>
            </a:r>
          </a:p>
          <a:p>
            <a:pPr marL="1543050" lvl="3" indent="-28575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sz="1900" dirty="0"/>
              <a:t>더 많은 문맥</a:t>
            </a:r>
            <a:r>
              <a:rPr lang="en-US" altLang="ko-KR" sz="1900" dirty="0"/>
              <a:t>(context)</a:t>
            </a:r>
            <a:r>
              <a:rPr lang="ko-KR" altLang="en-US" sz="1900" dirty="0"/>
              <a:t>을 포함하고</a:t>
            </a:r>
            <a:endParaRPr lang="en-US" altLang="ko-KR" sz="1900" dirty="0"/>
          </a:p>
          <a:p>
            <a:pPr marL="1543050" lvl="3" indent="-28575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sz="1900" dirty="0"/>
              <a:t>더 정확한 </a:t>
            </a:r>
            <a:r>
              <a:rPr lang="en-US" altLang="ko-KR" sz="1900" dirty="0"/>
              <a:t>classification + regression </a:t>
            </a:r>
            <a:r>
              <a:rPr lang="ko-KR" altLang="en-US" sz="1900" dirty="0"/>
              <a:t>결과를 도출하게 한다</a:t>
            </a:r>
            <a:r>
              <a:rPr lang="en-US" altLang="ko-KR" sz="19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900" dirty="0"/>
              <a:t>  👉 이는 작은 </a:t>
            </a:r>
            <a:r>
              <a:rPr lang="en-US" altLang="ko-KR" sz="1900" dirty="0"/>
              <a:t>receptive field(</a:t>
            </a:r>
            <a:r>
              <a:rPr lang="ko-KR" altLang="en-US" sz="1900" dirty="0"/>
              <a:t>수용영역</a:t>
            </a:r>
            <a:r>
              <a:rPr lang="en-US" altLang="ko-KR" sz="1900" dirty="0"/>
              <a:t>)</a:t>
            </a:r>
            <a:r>
              <a:rPr lang="ko-KR" altLang="en-US" sz="1900" dirty="0"/>
              <a:t>보다 </a:t>
            </a:r>
            <a:r>
              <a:rPr lang="ko-KR" altLang="en-US" sz="1900" b="1" dirty="0"/>
              <a:t>더 큰 </a:t>
            </a:r>
            <a:r>
              <a:rPr lang="en-US" altLang="ko-KR" sz="1900" b="1" dirty="0"/>
              <a:t>receptive field</a:t>
            </a:r>
            <a:r>
              <a:rPr lang="ko-KR" altLang="en-US" sz="1900" b="1" dirty="0"/>
              <a:t>를 확보하기 위한 구조</a:t>
            </a:r>
            <a:r>
              <a:rPr lang="ko-KR" altLang="en-US" sz="1900" dirty="0"/>
              <a:t>이다</a:t>
            </a:r>
            <a:r>
              <a:rPr lang="en-US" altLang="ko-KR" sz="1900" dirty="0"/>
              <a:t>.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altLang="ko-KR" sz="1900" b="1" dirty="0"/>
              <a:t>Receptive field</a:t>
            </a:r>
            <a:r>
              <a:rPr lang="ko-KR" altLang="en-US" sz="1900" b="1" dirty="0"/>
              <a:t>란</a:t>
            </a:r>
            <a:r>
              <a:rPr lang="en-US" altLang="ko-KR" sz="1900" b="1" dirty="0"/>
              <a:t>?</a:t>
            </a:r>
            <a:br>
              <a:rPr lang="ko-KR" altLang="en-US" sz="1900" dirty="0"/>
            </a:br>
            <a:r>
              <a:rPr lang="ko-KR" altLang="en-US" sz="1900" dirty="0"/>
              <a:t>🔍 </a:t>
            </a:r>
            <a:r>
              <a:rPr lang="en-US" altLang="ko-KR" sz="1900" dirty="0"/>
              <a:t>CNN</a:t>
            </a:r>
            <a:r>
              <a:rPr lang="ko-KR" altLang="en-US" sz="1900" dirty="0"/>
              <a:t>의 출력 </a:t>
            </a:r>
            <a:r>
              <a:rPr lang="en-US" altLang="ko-KR" sz="1900" dirty="0"/>
              <a:t>feature map</a:t>
            </a:r>
            <a:r>
              <a:rPr lang="ko-KR" altLang="en-US" sz="1900" dirty="0"/>
              <a:t>의 </a:t>
            </a:r>
            <a:r>
              <a:rPr lang="ko-KR" altLang="en-US" sz="1900" b="1" dirty="0"/>
              <a:t>각 위치가 입력 이미지의 어느 영역을 반영하고 있는지</a:t>
            </a:r>
            <a:r>
              <a:rPr lang="ko-KR" altLang="en-US" sz="1900" dirty="0"/>
              <a:t>를 나타내는 개념이다</a:t>
            </a:r>
            <a:r>
              <a:rPr lang="en-US" altLang="ko-KR" sz="1900" dirty="0"/>
              <a:t>.</a:t>
            </a:r>
            <a:endParaRPr lang="en-US" altLang="ko-KR" sz="19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D2857E0-640F-D95D-756C-97E9BEC4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0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2328C-6EDF-9AB3-9831-91099A8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6CDD0C-35AE-93A0-AEFE-CF48A335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6" y="951899"/>
            <a:ext cx="8601071" cy="563148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1800" dirty="0"/>
              <a:t>RPN vs </a:t>
            </a:r>
            <a:r>
              <a:rPr lang="ko-KR" altLang="en-US" sz="1800" dirty="0"/>
              <a:t>단순 셀 기반 앵커 계산 </a:t>
            </a:r>
            <a:r>
              <a:rPr lang="en-US" altLang="ko-KR" sz="1800" dirty="0"/>
              <a:t>— </a:t>
            </a:r>
            <a:r>
              <a:rPr lang="ko-KR" altLang="en-US" sz="1800" dirty="0"/>
              <a:t>두 방식의 본질적 차이</a:t>
            </a:r>
            <a:endParaRPr lang="en-US" altLang="ko-KR" sz="18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3A2E593-5BF3-3301-1AE4-280B665E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55BDE5-E6F2-26CF-BF46-F3E7527B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2" y="1435462"/>
            <a:ext cx="840222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9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EC25-FEF3-2D0E-4C72-8E7BFD14E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34324F-BE10-36AC-5FE2-5E8DA198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74112"/>
            <a:ext cx="8278317" cy="56314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RoI Pooling (Region of Interest Pooling)</a:t>
            </a:r>
            <a:endParaRPr lang="en-US" altLang="ko-KR" sz="16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RoI(Region of Interest)</a:t>
            </a:r>
            <a:r>
              <a:rPr lang="ko-KR" altLang="en-US" sz="1600" dirty="0"/>
              <a:t>는 입력 이미지에서 객체가 있을 법한 영역을 나타내는데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 영역들은 크기와 비율이 다 다르기 때문에</a:t>
            </a:r>
            <a:r>
              <a:rPr lang="en-US" altLang="ko-KR" sz="1600" dirty="0"/>
              <a:t>, CNN feature map</a:t>
            </a:r>
            <a:r>
              <a:rPr lang="ko-KR" altLang="en-US" sz="1600" dirty="0"/>
              <a:t>에서 </a:t>
            </a:r>
            <a:r>
              <a:rPr lang="en-US" altLang="ko-KR" sz="1600" dirty="0"/>
              <a:t>crop</a:t>
            </a:r>
            <a:r>
              <a:rPr lang="ko-KR" altLang="en-US" sz="1600" dirty="0"/>
              <a:t>할 때도 크기가 제 </a:t>
            </a:r>
            <a:r>
              <a:rPr lang="ko-KR" altLang="en-US" sz="1600" dirty="0" err="1"/>
              <a:t>각각인</a:t>
            </a:r>
            <a:r>
              <a:rPr lang="ko-KR" altLang="en-US" sz="1600" dirty="0"/>
              <a:t> </a:t>
            </a:r>
            <a:r>
              <a:rPr lang="en-US" altLang="ko-KR" sz="1600" dirty="0"/>
              <a:t>feature</a:t>
            </a:r>
            <a:r>
              <a:rPr lang="ko-KR" altLang="en-US" sz="1600" dirty="0"/>
              <a:t>들이 나온다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0070C0"/>
                </a:solidFill>
              </a:rPr>
              <a:t>문제는 객체를 분류할 때 </a:t>
            </a:r>
            <a:r>
              <a:rPr lang="en-US" altLang="ko-KR" sz="1600" b="1" dirty="0">
                <a:solidFill>
                  <a:srgbClr val="0070C0"/>
                </a:solidFill>
              </a:rPr>
              <a:t>Dense Layer</a:t>
            </a:r>
            <a:r>
              <a:rPr lang="ko-KR" altLang="en-US" sz="1600" b="1" dirty="0">
                <a:solidFill>
                  <a:srgbClr val="0070C0"/>
                </a:solidFill>
              </a:rPr>
              <a:t>를 사용한 </a:t>
            </a:r>
            <a:r>
              <a:rPr lang="en-US" altLang="ko-KR" sz="1600" b="1" dirty="0">
                <a:solidFill>
                  <a:srgbClr val="0070C0"/>
                </a:solidFill>
              </a:rPr>
              <a:t>FC </a:t>
            </a:r>
            <a:r>
              <a:rPr lang="ko-KR" altLang="en-US" sz="1600" b="1" dirty="0">
                <a:solidFill>
                  <a:srgbClr val="0070C0"/>
                </a:solidFill>
              </a:rPr>
              <a:t>레이어는 고정된 크기 벡터 입력만 가능하기 때문에 </a:t>
            </a:r>
            <a:r>
              <a:rPr lang="en-US" altLang="ko-KR" sz="1600" b="1" dirty="0">
                <a:solidFill>
                  <a:srgbClr val="0070C0"/>
                </a:solidFill>
              </a:rPr>
              <a:t>RoI</a:t>
            </a:r>
            <a:r>
              <a:rPr lang="ko-KR" altLang="en-US" sz="1600" b="1" dirty="0">
                <a:solidFill>
                  <a:srgbClr val="0070C0"/>
                </a:solidFill>
              </a:rPr>
              <a:t>마다 다르게 자른 </a:t>
            </a:r>
            <a:r>
              <a:rPr lang="en-US" altLang="ko-KR" sz="1600" b="1" dirty="0">
                <a:solidFill>
                  <a:srgbClr val="0070C0"/>
                </a:solidFill>
              </a:rPr>
              <a:t>feature</a:t>
            </a:r>
            <a:r>
              <a:rPr lang="ko-KR" altLang="en-US" sz="1600" b="1" dirty="0">
                <a:solidFill>
                  <a:srgbClr val="0070C0"/>
                </a:solidFill>
              </a:rPr>
              <a:t>를 그대로 쓰면 모델 학습 불가능하다</a:t>
            </a:r>
            <a:r>
              <a:rPr lang="en-US" altLang="ko-KR" sz="1600" b="1" dirty="0">
                <a:solidFill>
                  <a:srgbClr val="0070C0"/>
                </a:solidFill>
              </a:rPr>
              <a:t>.</a:t>
            </a:r>
            <a:endParaRPr lang="ko-KR" altLang="en-US" sz="1600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RoI Pooling</a:t>
            </a:r>
            <a:r>
              <a:rPr lang="ko-KR" altLang="en-US" sz="1600" b="1" dirty="0"/>
              <a:t>의 기본 아이디어</a:t>
            </a:r>
            <a:endParaRPr lang="en-US" altLang="ko-KR" sz="1600" b="1" dirty="0"/>
          </a:p>
          <a:p>
            <a:pPr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해결책: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Align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“크기가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제각각인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feature들을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강제로</a:t>
            </a:r>
            <a:r>
              <a:rPr lang="ko-KR" altLang="en-US" sz="1600" b="1" dirty="0">
                <a:latin typeface="Arial" panose="020B0604020202020204" pitchFamily="34" charset="0"/>
              </a:rPr>
              <a:t> 동일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 크기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(예: 7×7)로 변환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crop된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6×6이든, 15×22든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Arial" panose="020B0604020202020204" pitchFamily="34" charset="0"/>
              </a:rPr>
              <a:t>모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두 고정된 크기(예: 7×7)로 변환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interpolation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이후 FC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등에 입력 가능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ADBC6A9-92E7-5B76-6EE1-2336E287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208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0C50C-BA6A-6658-BC28-9D781C13F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E1EB91-7999-1CA8-D0D1-F65A69517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8"/>
            <a:ext cx="8278317" cy="59061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RoI Pooling (Region of Interest Pooling)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왜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동일하게 </a:t>
            </a:r>
            <a:r>
              <a:rPr lang="ko-KR" altLang="en-US" sz="1600" b="1" dirty="0" err="1"/>
              <a:t>잘라내는게</a:t>
            </a:r>
            <a:r>
              <a:rPr lang="en-US" altLang="ko-KR" sz="1600" b="1" dirty="0"/>
              <a:t>(crop)"</a:t>
            </a:r>
            <a:r>
              <a:rPr lang="ko-KR" altLang="en-US" sz="1600" b="1" dirty="0"/>
              <a:t> 어려운가</a:t>
            </a:r>
            <a:r>
              <a:rPr lang="en-US" altLang="ko-KR" sz="1600" b="1" dirty="0"/>
              <a:t>?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 RoI </a:t>
            </a:r>
            <a:r>
              <a:rPr lang="ko-KR" altLang="en-US" sz="1600" b="1" dirty="0"/>
              <a:t>크기 자체가 제각각</a:t>
            </a:r>
            <a:endParaRPr lang="en-US" altLang="ko-KR" sz="1600" b="1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 입력 이미지에서 </a:t>
            </a:r>
            <a:r>
              <a:rPr lang="en-US" altLang="ko-KR" sz="1600" dirty="0"/>
              <a:t>RPN</a:t>
            </a:r>
            <a:r>
              <a:rPr lang="ko-KR" altLang="en-US" sz="1600" dirty="0"/>
              <a:t>이나 </a:t>
            </a:r>
            <a:r>
              <a:rPr lang="en-US" altLang="ko-KR" sz="1600" dirty="0"/>
              <a:t>Ground Truth</a:t>
            </a:r>
            <a:r>
              <a:rPr lang="ko-KR" altLang="en-US" sz="1600" dirty="0"/>
              <a:t>가 제안한 박스들이 크기가 다름</a:t>
            </a:r>
            <a:endParaRPr lang="en-US" altLang="ko-KR" sz="16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이를 억지로 동일 크기로 만들면 </a:t>
            </a:r>
            <a:r>
              <a:rPr lang="ko-KR" altLang="en-US" sz="1600" b="1" dirty="0"/>
              <a:t>원래 객체의 비율이 깨짐</a:t>
            </a:r>
            <a:endParaRPr lang="ko-KR" altLang="en-US" sz="1600" dirty="0"/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 RoI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crop</a:t>
            </a:r>
            <a:r>
              <a:rPr lang="ko-KR" altLang="en-US" sz="1600" b="1" dirty="0"/>
              <a:t>한다 </a:t>
            </a:r>
            <a:r>
              <a:rPr lang="en-US" altLang="ko-KR" sz="1600" b="1" dirty="0"/>
              <a:t>= </a:t>
            </a:r>
            <a:r>
              <a:rPr lang="ko-KR" altLang="en-US" sz="1600" b="1" dirty="0"/>
              <a:t>해당 </a:t>
            </a:r>
            <a:r>
              <a:rPr lang="en-US" altLang="ko-KR" sz="1600" b="1" dirty="0"/>
              <a:t>RoI </a:t>
            </a:r>
            <a:r>
              <a:rPr lang="ko-KR" altLang="en-US" sz="1600" b="1" dirty="0"/>
              <a:t>영역만큼 잘라낸다는 뜻</a:t>
            </a:r>
            <a:endParaRPr lang="ko-KR" altLang="en-US" sz="1600" dirty="0"/>
          </a:p>
          <a:p>
            <a:pPr marL="1543050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크기가 다른 </a:t>
            </a:r>
            <a:r>
              <a:rPr lang="en-US" altLang="ko-KR" sz="1600" dirty="0"/>
              <a:t>RoI → </a:t>
            </a:r>
            <a:r>
              <a:rPr lang="ko-KR" altLang="en-US" sz="1600" dirty="0"/>
              <a:t>잘라낸 </a:t>
            </a:r>
            <a:r>
              <a:rPr lang="en-US" altLang="ko-KR" sz="1600" dirty="0"/>
              <a:t>feature </a:t>
            </a:r>
            <a:r>
              <a:rPr lang="ko-KR" altLang="en-US" sz="1600" dirty="0"/>
              <a:t>크기도 다름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고정된 크기로 변환</a:t>
            </a:r>
            <a:endParaRPr lang="en-US" altLang="ko-KR" sz="16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Pooling의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핵심은 각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고정된 크기의 출력으로 변환하는 것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Pooling은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각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7×7 크기의 출력으로 변환할 수 있다.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위해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Pooling은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각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여러 개의 영역으로 나누고, 각 영역에 대해 최댓값(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또는 평균값(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계산하여 고정된 크기의 출력을 만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든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 </a:t>
            </a:r>
          </a:p>
          <a:p>
            <a:pPr marL="1257300" lvl="3" indent="0">
              <a:lnSpc>
                <a:spcPct val="150000"/>
              </a:lnSpc>
              <a:buNone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962C78E-2B7D-309B-E871-BA7041B4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418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532FA-D9E9-B7A0-CC21-FA4FC95A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C1A47D-F0FD-A971-1F4B-7382CA62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951899"/>
            <a:ext cx="8278317" cy="57537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RoI Pooling (Region of Interest Pooling)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고정된 크기로 </a:t>
            </a:r>
            <a:r>
              <a:rPr lang="ko-KR" altLang="en-US" sz="1600" b="1" dirty="0" err="1"/>
              <a:t>변환시</a:t>
            </a:r>
            <a:r>
              <a:rPr lang="ko-KR" altLang="en-US" sz="1600" b="1" dirty="0"/>
              <a:t> 비율이 깨지지 않나</a:t>
            </a:r>
            <a:r>
              <a:rPr lang="en-US" altLang="ko-KR" sz="1600" b="1" dirty="0"/>
              <a:t>?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 </a:t>
            </a:r>
            <a:r>
              <a:rPr lang="en-US" altLang="ko-KR" sz="1600" b="1" dirty="0" err="1"/>
              <a:t>RoI</a:t>
            </a:r>
            <a:r>
              <a:rPr lang="en-US" altLang="ko-KR" sz="1600" b="1" dirty="0"/>
              <a:t> Pooling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입력 박스</a:t>
            </a:r>
            <a:r>
              <a:rPr lang="en-US" altLang="ko-KR" sz="1600" b="1" dirty="0"/>
              <a:t>(RPN </a:t>
            </a:r>
            <a:r>
              <a:rPr lang="ko-KR" altLang="en-US" sz="1600" b="1" dirty="0"/>
              <a:t>또는 </a:t>
            </a:r>
            <a:r>
              <a:rPr lang="en-US" altLang="ko-KR" sz="1600" b="1" dirty="0"/>
              <a:t>Ground Truth)</a:t>
            </a:r>
            <a:r>
              <a:rPr lang="ko-KR" altLang="en-US" sz="1600" b="1" dirty="0"/>
              <a:t>가 원래 서로 다른 크기임에도 불구하고</a:t>
            </a:r>
            <a:r>
              <a:rPr lang="ko-KR" altLang="en-US" sz="1600" dirty="0"/>
              <a:t> </a:t>
            </a:r>
            <a:r>
              <a:rPr lang="en-US" altLang="ko-KR" sz="1600" dirty="0"/>
              <a:t>CNN</a:t>
            </a:r>
            <a:r>
              <a:rPr lang="ko-KR" altLang="en-US" sz="1600" dirty="0"/>
              <a:t>에 넣기 위해 </a:t>
            </a:r>
            <a:r>
              <a:rPr lang="ko-KR" altLang="en-US" sz="1600" b="1" dirty="0"/>
              <a:t>고정된 크기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예</a:t>
            </a:r>
            <a:r>
              <a:rPr lang="en-US" altLang="ko-KR" sz="1600" b="1" dirty="0"/>
              <a:t>: 7×7)</a:t>
            </a:r>
            <a:r>
              <a:rPr lang="ko-KR" altLang="en-US" sz="1600" b="1" dirty="0"/>
              <a:t>로 바꾸는 과정</a:t>
            </a:r>
            <a:r>
              <a:rPr lang="ko-KR" altLang="en-US" sz="1600" dirty="0"/>
              <a:t>을 포함한다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객체의 비율</a:t>
            </a:r>
            <a:r>
              <a:rPr lang="en-US" altLang="ko-KR" sz="1600" dirty="0"/>
              <a:t>(aspect ratio) </a:t>
            </a:r>
            <a:r>
              <a:rPr lang="ko-KR" altLang="en-US" sz="1600" dirty="0"/>
              <a:t>이 깨질 수 있느냐는 문제가 생긴다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정답은 </a:t>
            </a:r>
            <a:r>
              <a:rPr lang="en-US" altLang="ko-KR" sz="1600" b="1" dirty="0"/>
              <a:t>?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어떤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200×100의 비율이면 2:1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가로:세로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이걸 7×7로 맞추면 원래 비율이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1:1로 강제로 맞춰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진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→ 즉, 시각적으로 보면 비율이 깨졌다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왜 깨어져도 괜찮은가</a:t>
            </a:r>
            <a:r>
              <a:rPr lang="en-US" altLang="ko-KR" sz="1600" b="1" dirty="0"/>
              <a:t>?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 </a:t>
            </a:r>
            <a:r>
              <a:rPr lang="en-US" altLang="ko-KR" sz="1600" dirty="0" err="1"/>
              <a:t>RoI</a:t>
            </a:r>
            <a:r>
              <a:rPr lang="en-US" altLang="ko-KR" sz="1600" dirty="0"/>
              <a:t> Pooling</a:t>
            </a:r>
            <a:r>
              <a:rPr lang="ko-KR" altLang="en-US" sz="1600" dirty="0"/>
              <a:t>은 마치 다양한 크기의 사진을 </a:t>
            </a:r>
            <a:r>
              <a:rPr lang="ko-KR" altLang="en-US" sz="1600" b="1" dirty="0"/>
              <a:t>동일한 액자</a:t>
            </a:r>
            <a:r>
              <a:rPr lang="ko-KR" altLang="en-US" sz="1600" dirty="0"/>
              <a:t>에 넣는 과정이다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원본 비율은 깨질 수 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중요한 건 “이 사진이 뭘 </a:t>
            </a:r>
            <a:r>
              <a:rPr lang="ko-KR" altLang="en-US" sz="1600" dirty="0" err="1"/>
              <a:t>나타내는가”지</a:t>
            </a:r>
            <a:r>
              <a:rPr lang="en-US" altLang="ko-KR" sz="1600" dirty="0"/>
              <a:t>, “</a:t>
            </a:r>
            <a:r>
              <a:rPr lang="ko-KR" altLang="en-US" sz="1600" dirty="0"/>
              <a:t>정확한 픽셀 </a:t>
            </a:r>
            <a:r>
              <a:rPr lang="ko-KR" altLang="en-US" sz="1600" dirty="0" err="1"/>
              <a:t>비율”이</a:t>
            </a:r>
            <a:r>
              <a:rPr lang="ko-KR" altLang="en-US" sz="1600" dirty="0"/>
              <a:t> 아니다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CNN</a:t>
            </a:r>
            <a:r>
              <a:rPr lang="ko-KR" altLang="en-US" sz="1600" dirty="0"/>
              <a:t>은 그 고정된 액자 안에서 특징</a:t>
            </a:r>
            <a:r>
              <a:rPr lang="en-US" altLang="ko-KR" sz="1600" dirty="0"/>
              <a:t>(Features)</a:t>
            </a:r>
            <a:r>
              <a:rPr lang="ko-KR" altLang="en-US" sz="1600" dirty="0"/>
              <a:t>을 추출하고 분류 학습을 하기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실질적 문제는 적다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E3F4A10-DAD6-1D00-642C-9F361654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BB9A-97C5-9023-792A-1099A4217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117F79-2C8F-24CA-0AB2-9E62F2E5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74112"/>
            <a:ext cx="8278317" cy="5631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 분류 및 바운딩 박스 회귀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Bounding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      1. </a:t>
            </a:r>
            <a:r>
              <a:rPr lang="ko-KR" altLang="en-US" sz="1600" b="1" dirty="0"/>
              <a:t>이진 분류</a:t>
            </a:r>
            <a:r>
              <a:rPr lang="en-US" altLang="ko-KR" sz="1600" b="1" dirty="0"/>
              <a:t>(Binary Classification)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</a:t>
            </a:r>
            <a:r>
              <a:rPr lang="en-US" altLang="ko-KR" sz="1600" dirty="0"/>
              <a:t>Anchor Box</a:t>
            </a:r>
            <a:r>
              <a:rPr lang="ko-KR" altLang="en-US" sz="1600" dirty="0"/>
              <a:t>에 대해 이진 분류를 수행한다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해당 </a:t>
            </a:r>
            <a:r>
              <a:rPr lang="en-US" altLang="ko-KR" sz="1600" dirty="0"/>
              <a:t>Anchor Box</a:t>
            </a:r>
            <a:r>
              <a:rPr lang="ko-KR" altLang="en-US" sz="1600" dirty="0"/>
              <a:t>가 객체를 포함하고 있는지</a:t>
            </a:r>
            <a:r>
              <a:rPr lang="en-US" altLang="ko-KR" sz="1600" dirty="0"/>
              <a:t>(</a:t>
            </a:r>
            <a:r>
              <a:rPr lang="ko-KR" altLang="en-US" sz="1600" dirty="0"/>
              <a:t>객체 있음</a:t>
            </a:r>
            <a:r>
              <a:rPr lang="en-US" altLang="ko-KR" sz="1600" dirty="0"/>
              <a:t>), </a:t>
            </a:r>
            <a:r>
              <a:rPr lang="ko-KR" altLang="en-US" sz="1600" dirty="0"/>
              <a:t>아니면 배경인지를</a:t>
            </a:r>
            <a:r>
              <a:rPr lang="en-US" altLang="ko-KR" sz="1600" dirty="0"/>
              <a:t>(</a:t>
            </a:r>
            <a:r>
              <a:rPr lang="ko-KR" altLang="en-US" sz="1600" dirty="0"/>
              <a:t>객체 없음</a:t>
            </a:r>
            <a:r>
              <a:rPr lang="en-US" altLang="ko-KR" sz="1600" dirty="0"/>
              <a:t>)</a:t>
            </a:r>
            <a:r>
              <a:rPr lang="ko-KR" altLang="en-US" sz="1600" dirty="0"/>
              <a:t> 판단한다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분류는 객체 존재 여부를 판별하는 작업이다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/>
              <a:t>      </a:t>
            </a:r>
            <a:r>
              <a:rPr lang="en-US" altLang="ko-KR" sz="1600" b="1" dirty="0"/>
              <a:t>2. </a:t>
            </a:r>
            <a:r>
              <a:rPr lang="ko-KR" altLang="en-US" sz="1600" b="1" dirty="0"/>
              <a:t>바운딩 박스 회귀</a:t>
            </a:r>
            <a:r>
              <a:rPr lang="en-US" altLang="ko-KR" sz="1600" b="1" dirty="0"/>
              <a:t>(Bounding Box Regression)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RPN</a:t>
            </a:r>
            <a:r>
              <a:rPr lang="ko-KR" altLang="en-US" sz="1600" dirty="0"/>
              <a:t>은 각 </a:t>
            </a:r>
            <a:r>
              <a:rPr lang="en-US" altLang="ko-KR" sz="1600" dirty="0"/>
              <a:t>Anchor Box</a:t>
            </a:r>
            <a:r>
              <a:rPr lang="ko-KR" altLang="en-US" sz="1600" dirty="0"/>
              <a:t>에 대해 바운딩 박스를 조정하는 회귀를 수행한다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즉</a:t>
            </a:r>
            <a:r>
              <a:rPr lang="en-US" altLang="ko-KR" sz="1600" dirty="0"/>
              <a:t>, Anchor Box</a:t>
            </a:r>
            <a:r>
              <a:rPr lang="ko-KR" altLang="en-US" sz="1600" dirty="0"/>
              <a:t>가 객체를 얼마나 잘 포함하는지를 나타내는 정확한 바운딩 박스 좌표를 예측한다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과정은 예측된 </a:t>
            </a:r>
            <a:r>
              <a:rPr lang="en-US" altLang="ko-KR" sz="1600" dirty="0"/>
              <a:t>Anchor Box</a:t>
            </a:r>
            <a:r>
              <a:rPr lang="ko-KR" altLang="en-US" sz="1600" dirty="0"/>
              <a:t>를 더 정확한 객체 위치로 조정하는 역할을 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BC468B-6F8C-64F9-8AA6-7174F6E1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527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E83D1-0165-5981-93FF-70FB8DA6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346C41-657D-DD04-89F8-F04FE3E0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24720"/>
            <a:ext cx="8278317" cy="55808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Faster R-CNN </a:t>
            </a: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한계</a:t>
            </a: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Light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Light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Light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Light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Light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/>
              <a:t>Faster R-CNN</a:t>
            </a:r>
            <a:r>
              <a:rPr lang="ko-KR" altLang="en-US" sz="2000" b="1" dirty="0"/>
              <a:t>의 발전</a:t>
            </a:r>
            <a:endParaRPr lang="en-US" altLang="ko-KR" sz="20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Faster R-CNN </a:t>
            </a:r>
            <a:r>
              <a:rPr lang="ko-KR" altLang="en-US" sz="1800" dirty="0"/>
              <a:t>이후로 </a:t>
            </a:r>
            <a:r>
              <a:rPr lang="en-US" altLang="ko-KR" sz="1800" b="1" dirty="0"/>
              <a:t>Mask R-CNN, Cascade R-CNN, </a:t>
            </a:r>
            <a:r>
              <a:rPr lang="en-US" altLang="ko-KR" sz="1800" b="1" dirty="0" err="1"/>
              <a:t>DetectoRS</a:t>
            </a:r>
            <a:r>
              <a:rPr lang="ko-KR" altLang="en-US" sz="1800" dirty="0"/>
              <a:t> 등 여러 모델들이 등장하여 성능이 더욱 향상되었음</a:t>
            </a:r>
            <a:endParaRPr lang="en-US" altLang="ko-KR" sz="1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특히 </a:t>
            </a:r>
            <a:r>
              <a:rPr lang="en-US" altLang="ko-KR" sz="1800" b="1" dirty="0"/>
              <a:t>FPN(Feature Pyramid Network)</a:t>
            </a:r>
            <a:r>
              <a:rPr lang="ko-KR" altLang="en-US" sz="1800" dirty="0"/>
              <a:t> 및 </a:t>
            </a:r>
            <a:r>
              <a:rPr lang="en-US" altLang="ko-KR" sz="1800" b="1" dirty="0" err="1"/>
              <a:t>ResNet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백본</a:t>
            </a:r>
            <a:r>
              <a:rPr lang="ko-KR" altLang="en-US" sz="1800" dirty="0"/>
              <a:t>을 사용하면 더욱 강력한 객체 탐지가 가능함</a:t>
            </a:r>
            <a:endParaRPr lang="en-US" altLang="ko-KR" sz="18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70A13-C977-493F-A5CA-5B0D3630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1643183"/>
            <a:ext cx="6509591" cy="134805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8522CE9-C857-6520-5213-258562BDA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07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587B1268-7E38-4534-A658-42D42EFF8C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739" y="2104039"/>
            <a:ext cx="8763000" cy="9144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en-US" sz="2400" dirty="0"/>
              <a:t>You Only Look Once (YOLO): </a:t>
            </a:r>
            <a:br>
              <a:rPr lang="en-US" altLang="en-US" sz="2400" dirty="0"/>
            </a:br>
            <a:r>
              <a:rPr lang="en-US" altLang="en-US" sz="2000" dirty="0"/>
              <a:t>Unified, Real-Time Object Detection</a:t>
            </a:r>
          </a:p>
        </p:txBody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F66442BA-5953-4926-A18C-9B3949130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371064"/>
            <a:ext cx="822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ko-KR" altLang="en-US" sz="2400" b="1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sz="2000" b="1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</a:t>
            </a:r>
            <a:endParaRPr lang="en-US" alt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CA434-F76A-E24E-8473-88CE9EBD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49DAE8-57A4-4F78-BFC3-E1B90C3EEB30}" type="slidenum">
              <a:rPr lang="en-US" altLang="en-US" sz="1200">
                <a:solidFill>
                  <a:srgbClr val="898989"/>
                </a:solidFill>
              </a:rPr>
              <a:pPr/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EE36B2-459E-335D-F0AA-94EA81188CF0}"/>
              </a:ext>
            </a:extLst>
          </p:cNvPr>
          <p:cNvSpPr txBox="1">
            <a:spLocks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ko-KR" altLang="en-US" sz="2800" kern="0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sz="2400" kern="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067112"/>
            <a:ext cx="8278317" cy="563848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KoPub돋움체_Pro Bold" pitchFamily="18" charset="-127"/>
                <a:ea typeface="KoPub돋움체_Pro Bold" pitchFamily="18" charset="-127"/>
              </a:rPr>
              <a:t>Faster R-CNN: </a:t>
            </a:r>
            <a:r>
              <a:rPr lang="ko-KR" altLang="en-US" sz="1600" b="1" dirty="0"/>
              <a:t>고성능 객체 탐지 모델</a:t>
            </a:r>
            <a:endParaRPr lang="en-US" altLang="ko-KR" sz="16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Faster R-CNN</a:t>
            </a:r>
            <a:r>
              <a:rPr lang="ko-KR" altLang="en-US" sz="1600" dirty="0"/>
              <a:t>은 객체 탐지 모델로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이미지에서 객체를 탐지하고 바운딩 박스를 예측하는 </a:t>
            </a:r>
            <a:r>
              <a:rPr lang="en-US" altLang="ko-KR" sz="1600" dirty="0"/>
              <a:t>2</a:t>
            </a:r>
            <a:r>
              <a:rPr lang="ko-KR" altLang="en-US" sz="1600" dirty="0"/>
              <a:t>단계</a:t>
            </a:r>
            <a:r>
              <a:rPr lang="en-US" altLang="ko-KR" sz="1600" dirty="0"/>
              <a:t>(2-Stage) </a:t>
            </a:r>
            <a:r>
              <a:rPr lang="ko-KR" altLang="en-US" sz="1600" dirty="0"/>
              <a:t>기반의 모델이다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/>
              <a:t>Faster R-CNN </a:t>
            </a:r>
            <a:r>
              <a:rPr lang="ko-KR" altLang="en-US" sz="1600" b="1" dirty="0"/>
              <a:t>구조</a:t>
            </a:r>
            <a:endParaRPr lang="en-US" altLang="ko-KR" sz="1600" b="1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① 특징 맵 추출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600" dirty="0"/>
              <a:t>백본 네트워크</a:t>
            </a:r>
            <a:r>
              <a:rPr lang="en-US" altLang="ko-KR" sz="1600" dirty="0"/>
              <a:t>(Backbone Network)</a:t>
            </a:r>
            <a:r>
              <a:rPr lang="ko-KR" altLang="en-US" sz="1600" dirty="0"/>
              <a:t>로 </a:t>
            </a:r>
            <a:r>
              <a:rPr lang="en-US" altLang="ko-KR" sz="1600" dirty="0"/>
              <a:t>CNN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/>
              <a:t>        (</a:t>
            </a:r>
            <a:r>
              <a:rPr lang="ko-KR" altLang="en-US" sz="1600" dirty="0"/>
              <a:t>예</a:t>
            </a:r>
            <a:r>
              <a:rPr lang="en-US" altLang="ko-KR" sz="1600" dirty="0"/>
              <a:t>: VGG16, </a:t>
            </a:r>
            <a:r>
              <a:rPr lang="en-US" altLang="ko-KR" sz="1600" dirty="0" err="1"/>
              <a:t>ResNet</a:t>
            </a:r>
            <a:r>
              <a:rPr lang="en-US" altLang="ko-KR" sz="1600" dirty="0"/>
              <a:t>)</a:t>
            </a:r>
            <a:r>
              <a:rPr lang="ko-KR" altLang="en-US" sz="1600" dirty="0"/>
              <a:t>을 사용하여 입력 이미지에서 특징 맵</a:t>
            </a:r>
            <a:r>
              <a:rPr lang="en-US" altLang="ko-KR" sz="1600" dirty="0"/>
              <a:t>(feature map)</a:t>
            </a:r>
            <a:r>
              <a:rPr lang="ko-KR" altLang="en-US" sz="1600" dirty="0"/>
              <a:t>을 추출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②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Proposal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 (RPN) - 후보 영역 생성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ko-KR" sz="1600" dirty="0"/>
              <a:t>RPN</a:t>
            </a:r>
            <a:r>
              <a:rPr lang="ko-KR" altLang="en-US" sz="1600" dirty="0"/>
              <a:t>은 객체가 존재할 가능성이 </a:t>
            </a: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/>
              <a:t>        </a:t>
            </a:r>
            <a:r>
              <a:rPr lang="ko-KR" altLang="en-US" sz="1600" dirty="0"/>
              <a:t>높은 영역</a:t>
            </a:r>
            <a:r>
              <a:rPr lang="en-US" altLang="ko-KR" sz="1600" dirty="0"/>
              <a:t>(Region Proposal)</a:t>
            </a:r>
            <a:r>
              <a:rPr lang="ko-KR" altLang="en-US" sz="1600" dirty="0"/>
              <a:t>을 생성하는 역할을 함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③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ko-KR" sz="1600" dirty="0"/>
              <a:t>RPN</a:t>
            </a:r>
            <a:r>
              <a:rPr lang="ko-KR" altLang="en-US" sz="1600" dirty="0"/>
              <a:t>이 제안한 후보 영역</a:t>
            </a:r>
            <a:r>
              <a:rPr lang="en-US" altLang="ko-KR" sz="1600" dirty="0"/>
              <a:t>(Region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/>
              <a:t>         Proposal)</a:t>
            </a:r>
            <a:r>
              <a:rPr lang="ko-KR" altLang="en-US" sz="1600" dirty="0"/>
              <a:t>에 대해 </a:t>
            </a:r>
            <a:r>
              <a:rPr lang="en-US" altLang="ko-KR" sz="1600" b="1" dirty="0"/>
              <a:t>RoI Pooling</a:t>
            </a:r>
            <a:r>
              <a:rPr lang="ko-KR" altLang="en-US" sz="1600" dirty="0"/>
              <a:t>을 수행하여 </a:t>
            </a:r>
            <a:r>
              <a:rPr lang="ko-KR" altLang="en-US" sz="1600" b="1" dirty="0"/>
              <a:t>고정 크기의 특징 </a:t>
            </a:r>
            <a:r>
              <a:rPr lang="ko-KR" altLang="en-US" sz="1600" b="1" dirty="0" err="1"/>
              <a:t>맵</a:t>
            </a:r>
            <a:r>
              <a:rPr lang="ko-KR" altLang="en-US" sz="1600" dirty="0" err="1"/>
              <a:t>을</a:t>
            </a:r>
            <a:r>
              <a:rPr lang="ko-KR" altLang="en-US" sz="1600" dirty="0"/>
              <a:t> 생성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④ 객체 분류 및 바운딩 박스 회귀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Bounding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객체의 클래스(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)를 예측.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 박스(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Bounding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좌표를 보정.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과정은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Connected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(FC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)를 통해 이루어지며, 최종적으로 객체 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latin typeface="Arial" panose="020B0604020202020204" pitchFamily="34" charset="0"/>
              </a:rPr>
              <a:t>  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탐지 결과(클래스 + 바운딩 박스)를 출력함.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E48B86D-A7FD-F5BF-0177-98556E71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A7A2D-575C-9C20-F2F6-9A5C710F5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B1752407-FE69-8610-B7F1-463A79545C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2" y="1066800"/>
            <a:ext cx="8656637" cy="57150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YOLO </a:t>
            </a:r>
            <a:r>
              <a:rPr lang="ko-KR" altLang="en-US" sz="1800" b="1" dirty="0"/>
              <a:t>알고리즘의</a:t>
            </a:r>
            <a:r>
              <a:rPr lang="en-US" altLang="ko-KR" sz="1800" b="1" dirty="0"/>
              <a:t> Key Insights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위치 지정과 분류를 위한 </a:t>
            </a:r>
            <a:r>
              <a:rPr lang="ko-KR" altLang="en-US" sz="1500" b="1" dirty="0"/>
              <a:t>단일 신경망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ko-KR" altLang="en-US" sz="1500" dirty="0"/>
              <a:t>간단한 파이프라인</a:t>
            </a:r>
            <a:r>
              <a:rPr lang="en-US" altLang="ko-KR" sz="1500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한 번만 추론</a:t>
            </a:r>
            <a:r>
              <a:rPr lang="ko-KR" altLang="en-US" sz="1500" dirty="0"/>
              <a:t>하면 됨 </a:t>
            </a:r>
            <a:r>
              <a:rPr lang="en-US" altLang="ko-KR" sz="1500" dirty="0"/>
              <a:t>(</a:t>
            </a:r>
            <a:r>
              <a:rPr lang="ko-KR" altLang="en-US" sz="1500" dirty="0"/>
              <a:t>효율적인 계산</a:t>
            </a:r>
            <a:r>
              <a:rPr lang="en-US" altLang="ko-KR" sz="1500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매번 </a:t>
            </a:r>
            <a:r>
              <a:rPr lang="ko-KR" altLang="en-US" sz="1500" b="1" dirty="0"/>
              <a:t>전체 이미지를 봄</a:t>
            </a:r>
            <a:r>
              <a:rPr lang="ko-KR" altLang="en-US" sz="1500" dirty="0"/>
              <a:t>으로써 거짓 긍정이 </a:t>
            </a:r>
            <a:r>
              <a:rPr lang="ko-KR" altLang="en-US" sz="1500" dirty="0" err="1"/>
              <a:t>적어짐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ko-KR" altLang="en-US" sz="1500" dirty="0"/>
              <a:t>탐지에 대한 문맥 정보 제공</a:t>
            </a:r>
            <a:r>
              <a:rPr lang="en-US" altLang="ko-KR" sz="15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500" dirty="0"/>
              <a:t>     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/>
              <a:t>물체가 </a:t>
            </a:r>
            <a:r>
              <a:rPr lang="ko-KR" altLang="en-US" sz="1500" b="1" dirty="0"/>
              <a:t>있을 만한 위치와 배경을 함께 고려</a:t>
            </a:r>
            <a:r>
              <a:rPr lang="ko-KR" altLang="en-US" sz="1500" dirty="0"/>
              <a:t>하여 </a:t>
            </a:r>
            <a:r>
              <a:rPr lang="ko-KR" altLang="en-US" sz="1500" b="1" dirty="0"/>
              <a:t>잘못된 탐지를 줄일 수 있음</a:t>
            </a:r>
            <a:endParaRPr lang="en-US" altLang="ko-KR" sz="15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500" b="1" dirty="0"/>
              <a:t>           False positive </a:t>
            </a:r>
            <a:r>
              <a:rPr lang="ko-KR" altLang="en-US" sz="1500" b="1" dirty="0"/>
              <a:t>방지</a:t>
            </a:r>
            <a:r>
              <a:rPr lang="en-US" altLang="ko-KR" sz="1500" b="1" dirty="0"/>
              <a:t>: </a:t>
            </a:r>
            <a:r>
              <a:rPr lang="en-US" altLang="ko-KR" sz="1500" dirty="0"/>
              <a:t>(</a:t>
            </a:r>
            <a:r>
              <a:rPr lang="ko-KR" altLang="en-US" sz="1500" dirty="0"/>
              <a:t>예</a:t>
            </a:r>
            <a:r>
              <a:rPr lang="en-US" altLang="ko-KR" sz="1500" dirty="0"/>
              <a:t>, </a:t>
            </a:r>
            <a:r>
              <a:rPr lang="ko-KR" altLang="en-US" sz="1500" dirty="0"/>
              <a:t>하늘에 있는 고양이</a:t>
            </a:r>
            <a:r>
              <a:rPr lang="en-US" altLang="ko-KR" sz="1500" dirty="0"/>
              <a:t>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탐지방법</a:t>
            </a:r>
            <a:endParaRPr lang="en-US" altLang="ko-KR" sz="18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이미지를 </a:t>
            </a:r>
            <a:r>
              <a:rPr lang="en-US" altLang="ko-KR" sz="1500" dirty="0"/>
              <a:t>S×S </a:t>
            </a:r>
            <a:r>
              <a:rPr lang="ko-KR" altLang="en-US" sz="1500" dirty="0"/>
              <a:t>그리드로 나눈다</a:t>
            </a:r>
            <a:r>
              <a:rPr lang="en-US" altLang="ko-KR" sz="1500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이미지에서 탐지 가능한 각 객체에 대해 바운딩 박스를 생성한다</a:t>
            </a:r>
            <a:endParaRPr lang="en-US" altLang="ko-KR" sz="15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각 바운딩 박스에 대해 </a:t>
            </a:r>
            <a:r>
              <a:rPr lang="en-US" altLang="ko-KR" sz="1500" dirty="0"/>
              <a:t>5</a:t>
            </a:r>
            <a:r>
              <a:rPr lang="ko-KR" altLang="en-US" sz="1500" dirty="0"/>
              <a:t>개의 예측 값을 출력</a:t>
            </a:r>
            <a:r>
              <a:rPr lang="en-US" altLang="ko-KR" sz="1500" dirty="0"/>
              <a:t>: {x, y, w, h, </a:t>
            </a:r>
            <a:r>
              <a:rPr lang="ko-KR" altLang="en-US" sz="1500" dirty="0"/>
              <a:t>신뢰도</a:t>
            </a:r>
            <a:r>
              <a:rPr lang="en-US" altLang="ko-KR" sz="1500" dirty="0"/>
              <a:t>(</a:t>
            </a:r>
            <a:r>
              <a:rPr lang="en-US" altLang="ko-KR" sz="1500" b="1" dirty="0"/>
              <a:t>Confidence score )</a:t>
            </a:r>
            <a:r>
              <a:rPr lang="en-US" altLang="ko-KR" sz="1500" dirty="0"/>
              <a:t>}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500" dirty="0"/>
              <a:t>     - x, y (</a:t>
            </a:r>
            <a:r>
              <a:rPr lang="ko-KR" altLang="en-US" sz="1500" dirty="0"/>
              <a:t>바운딩 박스의 중심 좌표</a:t>
            </a:r>
            <a:r>
              <a:rPr lang="en-US" altLang="ko-KR" sz="15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500" dirty="0"/>
              <a:t>     - w, h (</a:t>
            </a:r>
            <a:r>
              <a:rPr lang="ko-KR" altLang="en-US" sz="1500" dirty="0"/>
              <a:t>너비와 높이</a:t>
            </a:r>
            <a:r>
              <a:rPr lang="en-US" altLang="ko-KR" sz="15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500" b="1" dirty="0"/>
              <a:t>     </a:t>
            </a:r>
            <a:r>
              <a:rPr lang="en-US" altLang="ko-KR" sz="1500" b="1" dirty="0"/>
              <a:t>- </a:t>
            </a:r>
            <a:r>
              <a:rPr lang="ko-KR" altLang="en-US" sz="1500" b="1" dirty="0"/>
              <a:t>신뢰도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ko-KR" altLang="en-US" sz="1500" dirty="0"/>
              <a:t>바운딩 박스에 객체가 있을 확률</a:t>
            </a:r>
            <a:r>
              <a:rPr lang="en-US" altLang="ko-KR" sz="1500" dirty="0"/>
              <a:t>)</a:t>
            </a:r>
            <a:endParaRPr lang="en-US" altLang="ko-KR" sz="15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4E693-F266-4896-5E67-FD09CE62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9F0717-E41A-4848-4FA5-889F4B9D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712" y="5330031"/>
            <a:ext cx="2592315" cy="147938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D2E74A-50B7-387B-EE57-5B89146D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6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66E40-4D67-D6FC-CB4C-481170866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07D2487C-36B2-E8B8-1A21-C91609AF9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56637" cy="5562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dirty="0"/>
              <a:t>YOLO</a:t>
            </a:r>
            <a:r>
              <a:rPr lang="ko-KR" altLang="en-US" sz="1800" dirty="0"/>
              <a:t>에서 바운딩 박스 예측은 </a:t>
            </a:r>
            <a:r>
              <a:rPr lang="en-US" altLang="ko-KR" sz="1800" dirty="0"/>
              <a:t>S × S × B × (5 + C) </a:t>
            </a:r>
            <a:r>
              <a:rPr lang="ko-KR" altLang="en-US" sz="1800" dirty="0" err="1"/>
              <a:t>텐서로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인코딩된다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1DA30-E399-32D2-1701-836EACEB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9C5434-DF93-E3D3-FA59-D1CF8C25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734101"/>
            <a:ext cx="7219950" cy="460463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2BFDF9F-5939-B27B-A573-17DEEDF1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43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9923D-589F-5CEE-DCB3-12C165885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BAD960C7-1713-974F-9606-1E366953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2" y="1066800"/>
            <a:ext cx="8351837" cy="558819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YOLO </a:t>
            </a:r>
            <a:r>
              <a:rPr lang="ko-KR" altLang="en-US" sz="1800" b="1" dirty="0" err="1"/>
              <a:t>출력값의</a:t>
            </a:r>
            <a:r>
              <a:rPr lang="ko-KR" altLang="en-US" sz="1800" b="1" dirty="0"/>
              <a:t> 구조</a:t>
            </a:r>
            <a:r>
              <a:rPr lang="en-US" altLang="ko-KR" sz="1800" b="1" dirty="0"/>
              <a:t>: </a:t>
            </a:r>
            <a:r>
              <a:rPr lang="en-US" altLang="ko-KR" sz="1600" dirty="0"/>
              <a:t>YOLO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출력값은</a:t>
            </a:r>
            <a:r>
              <a:rPr lang="ko-KR" altLang="en-US" sz="1600" dirty="0"/>
              <a:t> 각 그리드 셀에서 예측한 바운딩 박스와 클래스 확률을 포함한다</a:t>
            </a:r>
            <a:r>
              <a:rPr lang="en-US" altLang="ko-KR" sz="1600" dirty="0"/>
              <a:t>. </a:t>
            </a:r>
            <a:r>
              <a:rPr lang="ko-KR" altLang="en-US" sz="1600" dirty="0"/>
              <a:t>출력 </a:t>
            </a:r>
            <a:r>
              <a:rPr lang="ko-KR" altLang="en-US" sz="1600" dirty="0" err="1"/>
              <a:t>텐서의</a:t>
            </a:r>
            <a:r>
              <a:rPr lang="ko-KR" altLang="en-US" sz="1600" dirty="0"/>
              <a:t> 크기는 다음과 같다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COCO 데이터셋은 컴퓨터 비전에서 매우 널리 쓰이는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 인식(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latin typeface="Arial" panose="020B0604020202020204" pitchFamily="34" charset="0"/>
              </a:rPr>
              <a:t>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세그멘테이션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키포인트 추정(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Keypoint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등을 위한 대규모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표준 데이터셋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 정확한 명칭은: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latin typeface="Arial" panose="020B0604020202020204" pitchFamily="34" charset="0"/>
              </a:rPr>
              <a:t> 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COCO: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즉</a:t>
            </a:r>
            <a:r>
              <a:rPr lang="en-US" altLang="ko-KR" sz="1600" dirty="0"/>
              <a:t>, YOLO</a:t>
            </a:r>
            <a:r>
              <a:rPr lang="ko-KR" altLang="en-US" sz="1600" dirty="0"/>
              <a:t>의 최종 출력 </a:t>
            </a:r>
            <a:r>
              <a:rPr lang="ko-KR" altLang="en-US" sz="1600" dirty="0" err="1"/>
              <a:t>텐서는</a:t>
            </a:r>
            <a:r>
              <a:rPr lang="ko-KR" altLang="en-US" sz="1600" dirty="0"/>
              <a:t> 그리드 </a:t>
            </a:r>
            <a:r>
              <a:rPr lang="ko-KR" altLang="en-US" sz="1600" dirty="0" err="1"/>
              <a:t>셀별로</a:t>
            </a:r>
            <a:r>
              <a:rPr lang="ko-KR" altLang="en-US" sz="1600" dirty="0"/>
              <a:t> 바운딩 박스와 클래스 확률을 포함하는 다차원 배열이다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03D37-474A-F9FE-4A55-6AA932CD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6B1E889-F8D9-807B-6495-7BB205E8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354EB9-B27E-9DAB-E5ED-036C6CFA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52" y="1988825"/>
            <a:ext cx="2189066" cy="4141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C33C40-7E0C-136D-E846-CBF96F312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45" y="2564895"/>
            <a:ext cx="7143268" cy="16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28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3DA77-F09C-426F-14A7-E85A45C3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84B26BEC-7364-1D39-C065-95369B8E1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2" y="1066800"/>
            <a:ext cx="8351837" cy="558819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참고자료</a:t>
            </a:r>
            <a:r>
              <a:rPr lang="en-US" altLang="ko-KR" sz="1800" b="1" dirty="0"/>
              <a:t>:  COCO </a:t>
            </a:r>
            <a:r>
              <a:rPr lang="ko-KR" altLang="en-US" sz="1800" b="1" dirty="0"/>
              <a:t>데이터 셋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B156E-EA51-5927-7ADE-CA0CA877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AD8F34C-2679-A36A-CDCB-EF49560C7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CCBB13-7287-C89B-F80B-657863E0D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704469"/>
              </p:ext>
            </p:extLst>
          </p:nvPr>
        </p:nvGraphicFramePr>
        <p:xfrm>
          <a:off x="583983" y="1585576"/>
          <a:ext cx="8078114" cy="3474720"/>
        </p:xfrm>
        <a:graphic>
          <a:graphicData uri="http://schemas.openxmlformats.org/drawingml/2006/table">
            <a:tbl>
              <a:tblPr/>
              <a:tblGrid>
                <a:gridCol w="4039057">
                  <a:extLst>
                    <a:ext uri="{9D8B030D-6E8A-4147-A177-3AD203B41FA5}">
                      <a16:colId xmlns:a16="http://schemas.microsoft.com/office/drawing/2014/main" val="931994053"/>
                    </a:ext>
                  </a:extLst>
                </a:gridCol>
                <a:gridCol w="4039057">
                  <a:extLst>
                    <a:ext uri="{9D8B030D-6E8A-4147-A177-3AD203B41FA5}">
                      <a16:colId xmlns:a16="http://schemas.microsoft.com/office/drawing/2014/main" val="2027802140"/>
                    </a:ext>
                  </a:extLst>
                </a:gridCol>
              </a:tblGrid>
              <a:tr h="34484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653451"/>
                  </a:ext>
                </a:extLst>
              </a:tr>
              <a:tr h="344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전체 이름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Objects in Context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388265"/>
                  </a:ext>
                </a:extLst>
              </a:tr>
              <a:tr h="344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제공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252062"/>
                  </a:ext>
                </a:extLst>
              </a:tr>
              <a:tr h="862101">
                <a:tc>
                  <a:txBody>
                    <a:bodyPr/>
                    <a:lstStyle/>
                    <a:p>
                      <a:r>
                        <a:rPr lang="ko-KR" altLang="en-US" dirty="0"/>
                        <a:t>용도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Detection, Instance Segmentation, </a:t>
                      </a:r>
                      <a:r>
                        <a:rPr lang="en-US" dirty="0" err="1"/>
                        <a:t>Keypoint</a:t>
                      </a:r>
                      <a:r>
                        <a:rPr lang="en-US" dirty="0"/>
                        <a:t> Detection, Captioning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978107"/>
                  </a:ext>
                </a:extLst>
              </a:tr>
              <a:tr h="344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이미지 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330,000</a:t>
                      </a:r>
                      <a:r>
                        <a:rPr lang="ko-KR" altLang="en-US" dirty="0"/>
                        <a:t>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824876"/>
                  </a:ext>
                </a:extLst>
              </a:tr>
              <a:tr h="344840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어노테이션</a:t>
                      </a:r>
                      <a:r>
                        <a:rPr lang="ko-KR" altLang="en-US" dirty="0"/>
                        <a:t> 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250</a:t>
                      </a:r>
                      <a:r>
                        <a:rPr lang="ko-KR" altLang="en-US" dirty="0"/>
                        <a:t>만 개 이상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451494"/>
                  </a:ext>
                </a:extLst>
              </a:tr>
              <a:tr h="344840">
                <a:tc>
                  <a:txBody>
                    <a:bodyPr/>
                    <a:lstStyle/>
                    <a:p>
                      <a:r>
                        <a:rPr lang="ko-KR" altLang="en-US"/>
                        <a:t>클래스 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  <a:r>
                        <a:rPr lang="ko-KR" altLang="en-US" dirty="0"/>
                        <a:t>개 객체 클래스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006998"/>
                  </a:ext>
                </a:extLst>
              </a:tr>
              <a:tr h="344840">
                <a:tc>
                  <a:txBody>
                    <a:bodyPr/>
                    <a:lstStyle/>
                    <a:p>
                      <a:r>
                        <a:rPr lang="ko-KR" altLang="en-US" dirty="0"/>
                        <a:t>라이선스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공개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Creative Commons License)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13899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82235E9E-5A3F-3959-9EFB-0B17096D7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3" y="1997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5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9D27-549D-E02A-DB9E-1C28D619D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A1DC5C96-38DE-E31B-07D1-4A7837F92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76" y="1066800"/>
            <a:ext cx="3884372" cy="558819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참고자료</a:t>
            </a:r>
            <a:r>
              <a:rPr lang="en-US" altLang="ko-KR" sz="1800" b="1" dirty="0"/>
              <a:t>: COCO </a:t>
            </a:r>
            <a:r>
              <a:rPr lang="ko-KR" altLang="en-US" sz="1800" b="1" dirty="0"/>
              <a:t>데이터 셋 </a:t>
            </a:r>
            <a:r>
              <a:rPr lang="ko-KR" altLang="en-US" sz="1800" b="1" dirty="0" err="1"/>
              <a:t>어노테이션</a:t>
            </a:r>
            <a:endParaRPr lang="en-US" altLang="ko-KR" sz="18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어노테이션</a:t>
            </a:r>
            <a:r>
              <a:rPr lang="en-US" altLang="ko-KR" sz="1600" dirty="0"/>
              <a:t>(annotation)</a:t>
            </a:r>
            <a:r>
              <a:rPr lang="ko-KR" altLang="en-US" sz="1600" dirty="0"/>
              <a:t>은 컴퓨터 비전에서 이미지나 비디오에 대해 사람이 직접 추가한 정보</a:t>
            </a:r>
            <a:r>
              <a:rPr lang="en-US" altLang="ko-KR" sz="1600" dirty="0"/>
              <a:t>(</a:t>
            </a:r>
            <a:r>
              <a:rPr lang="ko-KR" altLang="en-US" sz="1600" dirty="0"/>
              <a:t>정답</a:t>
            </a:r>
            <a:r>
              <a:rPr lang="en-US" altLang="ko-KR" sz="1600" dirty="0"/>
              <a:t>, </a:t>
            </a:r>
            <a:r>
              <a:rPr lang="ko-KR" altLang="en-US" sz="1600" dirty="0"/>
              <a:t>메타데이터</a:t>
            </a:r>
            <a:r>
              <a:rPr lang="en-US" altLang="ko-KR" sz="1600" dirty="0"/>
              <a:t>)</a:t>
            </a:r>
            <a:r>
              <a:rPr lang="ko-KR" altLang="en-US" sz="1600" dirty="0"/>
              <a:t>를 의미한다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모델이 학습할 수 있도록 </a:t>
            </a:r>
            <a:r>
              <a:rPr lang="en-US" altLang="ko-KR" sz="1600" dirty="0"/>
              <a:t>＂</a:t>
            </a:r>
            <a:r>
              <a:rPr lang="ko-KR" altLang="en-US" sz="1600" dirty="0"/>
              <a:t>이 이미지에 어떤 객체가 어디에 있는지</a:t>
            </a:r>
            <a:r>
              <a:rPr lang="en-US" altLang="ko-KR" sz="1600" dirty="0"/>
              <a:t>＂</a:t>
            </a:r>
            <a:r>
              <a:rPr lang="ko-KR" altLang="en-US" sz="1600" dirty="0"/>
              <a:t>를 </a:t>
            </a:r>
            <a:r>
              <a:rPr lang="ko-KR" altLang="en-US" sz="1600" b="1" dirty="0"/>
              <a:t>정확하게 지정한 데이터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CBDD-CE6E-94F5-D536-A0AFEB83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FB6FD80-6813-FB99-F582-A2E09E5E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F55472B-2BA9-5851-E355-CA56EE434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3" y="1997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3BAF3B-0443-1230-1FF6-85AA3174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1" y="1169196"/>
            <a:ext cx="4954202" cy="56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25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668F8-6008-7039-D8AC-4B70BB51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532F9D41-7DD7-3D89-487E-1B1DE096A80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066800"/>
                <a:ext cx="8656637" cy="5562600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800" dirty="0"/>
                  <a:t>YOLO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Bounding box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5</a:t>
                </a:r>
                <a:r>
                  <a:rPr lang="ko-KR" altLang="en-US" sz="1800" dirty="0"/>
                  <a:t>개의 예측 값으로 구성된다</a:t>
                </a:r>
                <a:r>
                  <a:rPr lang="en-US" altLang="ko-KR" sz="1800" dirty="0"/>
                  <a:t>: x, y, w, h, C</a:t>
                </a:r>
              </a:p>
              <a:p>
                <a:pPr lvl="1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Confidence (C)</a:t>
                </a:r>
                <a:r>
                  <a:rPr lang="ko-KR" altLang="en-US" sz="1600" dirty="0"/>
                  <a:t>는 </a:t>
                </a:r>
                <a:r>
                  <a:rPr lang="ko-KR" altLang="en-US" sz="1600" b="1" u="sng" dirty="0"/>
                  <a:t>예측 박스와 실제 박스</a:t>
                </a:r>
                <a:r>
                  <a:rPr lang="en-US" altLang="ko-KR" sz="1600" b="1" u="sng" dirty="0"/>
                  <a:t>(Ground Truth) </a:t>
                </a:r>
                <a:r>
                  <a:rPr lang="ko-KR" altLang="en-US" sz="1600" dirty="0"/>
                  <a:t>간의 교집합 대비 합집합 비율 </a:t>
                </a:r>
                <a:r>
                  <a:rPr lang="en-US" altLang="ko-KR" sz="1600" dirty="0"/>
                  <a:t>(IoU)</a:t>
                </a:r>
                <a:r>
                  <a:rPr lang="ko-KR" altLang="en-US" sz="1600" dirty="0"/>
                  <a:t>로 예측된다</a:t>
                </a:r>
                <a:endParaRPr lang="en-US" altLang="ko-KR" sz="1600" dirty="0"/>
              </a:p>
              <a:p>
                <a:pPr lvl="1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(x, y)</a:t>
                </a:r>
                <a:r>
                  <a:rPr lang="ko-KR" altLang="en-US" sz="1600" dirty="0"/>
                  <a:t>는 </a:t>
                </a:r>
                <a:r>
                  <a:rPr lang="ko-KR" altLang="en-US" sz="1600" b="1" dirty="0"/>
                  <a:t>그리드 셀에 대한 상대적인 좌표</a:t>
                </a:r>
                <a:r>
                  <a:rPr lang="ko-KR" altLang="en-US" sz="1600" dirty="0"/>
                  <a:t>를 나타낸다</a:t>
                </a:r>
                <a:r>
                  <a:rPr lang="en-US" altLang="ko-KR" sz="1600" dirty="0"/>
                  <a:t>.</a:t>
                </a:r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각 그리드 셀은 조건부 클래스 확률 </a:t>
                </a:r>
                <a:r>
                  <a:rPr lang="en-US" altLang="ko-KR" sz="1800" dirty="0"/>
                  <a:t>pr(class</a:t>
                </a:r>
                <a:r>
                  <a:rPr lang="en-US" altLang="ko-KR" sz="1800" baseline="-25000" dirty="0"/>
                  <a:t>i</a:t>
                </a:r>
                <a:r>
                  <a:rPr lang="en-US" altLang="ko-KR" sz="1800" dirty="0"/>
                  <a:t> / object)</a:t>
                </a:r>
                <a:r>
                  <a:rPr lang="ko-KR" altLang="en-US" sz="1800" dirty="0"/>
                  <a:t>로 예측한다</a:t>
                </a:r>
                <a:r>
                  <a:rPr lang="en-US" altLang="ko-KR" sz="1800" dirty="0"/>
                  <a:t>.</a:t>
                </a:r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800" dirty="0"/>
                  <a:t>조건부 클래스 확률 </a:t>
                </a:r>
                <a:r>
                  <a:rPr lang="en-US" altLang="ko-KR" sz="1800" dirty="0"/>
                  <a:t>× </a:t>
                </a:r>
                <a:r>
                  <a:rPr lang="ko-KR" altLang="en-US" sz="1800" dirty="0"/>
                  <a:t>개별 박스 신뢰도 </a:t>
                </a:r>
                <a:r>
                  <a:rPr lang="en-US" altLang="ko-KR" sz="1800" dirty="0"/>
                  <a:t>= </a:t>
                </a:r>
                <a:r>
                  <a:rPr lang="ko-KR" altLang="en-US" sz="1800" dirty="0"/>
                  <a:t>각 박스에 대한 클래스별 신뢰도 점수</a:t>
                </a:r>
                <a:endParaRPr lang="en-US" altLang="ko-KR" sz="1800" dirty="0"/>
              </a:p>
              <a:p>
                <a:pPr>
                  <a:lnSpc>
                    <a:spcPct val="200000"/>
                  </a:lnSpc>
                </a:pPr>
                <a:endParaRPr lang="en-US" altLang="ko-KR" sz="1600" u="sng" dirty="0"/>
              </a:p>
              <a:p>
                <a:pPr lvl="1"/>
                <a:r>
                  <a:rPr lang="ko-KR" altLang="en-US" sz="1600" b="1" dirty="0"/>
                  <a:t>조건부 클래스 확률</a:t>
                </a:r>
                <a:r>
                  <a:rPr lang="en-US" altLang="ko-KR" sz="1600" b="1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sz="1600" i="1"/>
                              <m:t>class</m:t>
                            </m:r>
                          </m:e>
                          <m: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m:rPr>
                            <m:nor/>
                          </m:rPr>
                          <a:rPr lang="en-US" altLang="ko-KR" sz="1600" i="1"/>
                          <m:t>object</m:t>
                        </m:r>
                      </m:e>
                    </m:d>
                  </m:oMath>
                </a14:m>
                <a:endParaRPr lang="ko-KR" altLang="en-US" sz="1600" b="0" dirty="0"/>
              </a:p>
              <a:p>
                <a:pPr marL="0" indent="0">
                  <a:buNone/>
                </a:pPr>
                <a:r>
                  <a:rPr lang="en-US" altLang="ko-KR" sz="1600" dirty="0"/>
                  <a:t>	</a:t>
                </a:r>
                <a:r>
                  <a:rPr lang="ko-KR" altLang="en-US" sz="1600" dirty="0"/>
                  <a:t>→ 객체가 있다고 가정했을 때 클래스 분포 </a:t>
                </a:r>
                <a:r>
                  <a:rPr lang="en-US" altLang="ko-KR" sz="1600" dirty="0"/>
                  <a:t>(</a:t>
                </a:r>
                <a:r>
                  <a:rPr lang="en-US" altLang="ko-KR" sz="1600" dirty="0" err="1"/>
                  <a:t>softmax</a:t>
                </a:r>
                <a:r>
                  <a:rPr lang="ko-KR" altLang="en-US" sz="1600" dirty="0"/>
                  <a:t>로 구함</a:t>
                </a:r>
                <a:r>
                  <a:rPr lang="en-US" altLang="ko-KR" sz="1600" dirty="0"/>
                  <a:t>)</a:t>
                </a:r>
              </a:p>
              <a:p>
                <a:pPr lvl="1"/>
                <a:r>
                  <a:rPr lang="ko-KR" altLang="en-US" sz="1600" b="1" dirty="0"/>
                  <a:t>박스 신뢰도 </a:t>
                </a:r>
                <a:r>
                  <a:rPr lang="en-US" altLang="ko-KR" sz="1600" b="1" dirty="0"/>
                  <a:t>(confidence):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sz="1600" i="1"/>
                          <m:t>object</m:t>
                        </m:r>
                      </m:e>
                    </m:d>
                    <m:r>
                      <a:rPr lang="ko-KR" altLang="en-US" sz="160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ko-KR" alt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ko-KR" sz="1600" i="1"/>
                          <m:t>IoU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𝑡𝑟𝑢𝑡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endParaRPr lang="ko-KR" altLang="en-US" sz="1600" b="0" dirty="0"/>
              </a:p>
              <a:p>
                <a:pPr marL="0" indent="0">
                  <a:buNone/>
                </a:pPr>
                <a:r>
                  <a:rPr lang="en-US" altLang="ko-KR" sz="1600" dirty="0"/>
                  <a:t>	</a:t>
                </a:r>
                <a:r>
                  <a:rPr lang="ko-KR" altLang="en-US" sz="1600" dirty="0"/>
                  <a:t>→ 이 박스에 객체가 존재할 확률 </a:t>
                </a:r>
                <a:r>
                  <a:rPr lang="en-US" altLang="ko-KR" sz="1600" dirty="0"/>
                  <a:t>× GT</a:t>
                </a:r>
                <a:r>
                  <a:rPr lang="ko-KR" altLang="en-US" sz="1600" dirty="0"/>
                  <a:t>와 얼마나 잘 맞는지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532F9D41-7DD7-3D89-487E-1B1DE096A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066800"/>
                <a:ext cx="8656637" cy="5562600"/>
              </a:xfrm>
              <a:blipFill>
                <a:blip r:embed="rId3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233FA-9F3A-6B29-35E7-E689B08D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60F1C4-E6DB-057B-94AD-3C222F92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43F961-6E28-D8EA-B568-EA42F86A3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73" y="4581140"/>
            <a:ext cx="6133771" cy="4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2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E1B8E-954C-E350-650E-37A280A2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28287826-7831-72FC-631C-6FFCBB5C4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894291"/>
            <a:ext cx="8656637" cy="58271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YOLO</a:t>
            </a:r>
            <a:r>
              <a:rPr lang="ko-KR" altLang="en-US" sz="1800" b="1" dirty="0"/>
              <a:t> 그리드 셀에 대한 상대 좌표 </a:t>
            </a:r>
            <a:r>
              <a:rPr lang="en-US" altLang="ko-KR" sz="1800" b="1" dirty="0"/>
              <a:t>(x, y)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(x, y)</a:t>
            </a:r>
            <a:r>
              <a:rPr lang="ko-KR" altLang="en-US" sz="1600" dirty="0"/>
              <a:t>는 </a:t>
            </a:r>
            <a:r>
              <a:rPr lang="en-US" altLang="ko-KR" sz="1600" dirty="0"/>
              <a:t>"</a:t>
            </a:r>
            <a:r>
              <a:rPr lang="ko-KR" altLang="en-US" sz="1600" dirty="0"/>
              <a:t>셀 기준 상대 위치</a:t>
            </a:r>
            <a:r>
              <a:rPr lang="en-US" altLang="ko-KR" sz="1600" dirty="0"/>
              <a:t>“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해당 그리드 셀의 왼쪽 위 모서리를 (0, 0)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오른쪽 아래를 (1, 1)로 본 상대 좌표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박스 중심이 셀 내부에서 어디에 있는지를 나타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낸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1600" dirty="0"/>
              <a:t>예시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b="1" dirty="0"/>
              <a:t>이미지 크기</a:t>
            </a:r>
            <a:r>
              <a:rPr lang="en-US" altLang="ko-KR" sz="1600" b="1" dirty="0"/>
              <a:t>: 448 × 448, </a:t>
            </a:r>
            <a:r>
              <a:rPr lang="ko-KR" altLang="en-US" sz="1600" b="1" dirty="0"/>
              <a:t>그리드</a:t>
            </a:r>
            <a:r>
              <a:rPr lang="en-US" altLang="ko-KR" sz="1600" b="1" dirty="0"/>
              <a:t>: 7 × 7 → </a:t>
            </a:r>
            <a:r>
              <a:rPr lang="ko-KR" altLang="en-US" sz="1600" b="1" dirty="0"/>
              <a:t>각 셀 크기 </a:t>
            </a:r>
            <a:r>
              <a:rPr lang="en-US" altLang="ko-KR" sz="1600" b="1" dirty="0"/>
              <a:t>= 64 × 64 </a:t>
            </a:r>
            <a:r>
              <a:rPr lang="ko-KR" altLang="en-US" sz="1600" dirty="0"/>
              <a:t>→ </a:t>
            </a:r>
            <a:r>
              <a:rPr lang="en-US" altLang="ko-KR" sz="1600" dirty="0"/>
              <a:t>(448 / 7 = 64)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어떤 객체가 이미지 내에서 </a:t>
            </a:r>
            <a:r>
              <a:rPr lang="en-US" altLang="ko-KR" sz="1600" dirty="0"/>
              <a:t>(200, 150)</a:t>
            </a:r>
            <a:r>
              <a:rPr lang="ko-KR" altLang="en-US" sz="1600" dirty="0"/>
              <a:t>에 중심을 갖는다고 가정하면</a:t>
            </a:r>
            <a:r>
              <a:rPr lang="en-US" altLang="ko-KR" sz="1600" dirty="0"/>
              <a:t>:</a:t>
            </a:r>
          </a:p>
          <a:p>
            <a:pPr marL="18859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 좌표는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(3, 2)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셀에 속함</a:t>
            </a:r>
          </a:p>
          <a:p>
            <a:pPr marL="2222500" lvl="5">
              <a:lnSpc>
                <a:spcPct val="150000"/>
              </a:lnSpc>
              <a:spcBef>
                <a:spcPct val="0"/>
              </a:spcBef>
              <a:buSzTx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셀 행(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floor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(150 / 64) = 2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222500" lvl="5">
              <a:lnSpc>
                <a:spcPct val="150000"/>
              </a:lnSpc>
              <a:spcBef>
                <a:spcPct val="0"/>
              </a:spcBef>
              <a:buSzTx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셀 열(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floor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(200 / 64) = 3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65300" lvl="4">
              <a:lnSpc>
                <a:spcPct val="150000"/>
              </a:lnSpc>
              <a:spcBef>
                <a:spcPct val="0"/>
              </a:spcBef>
              <a:buSzTx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셀의 왼쪽 상단 좌표는 (3×64, 2×64) = (192, 128)</a:t>
            </a:r>
          </a:p>
          <a:p>
            <a:pPr marL="1765300" lvl="4">
              <a:lnSpc>
                <a:spcPct val="150000"/>
              </a:lnSpc>
              <a:spcBef>
                <a:spcPct val="0"/>
              </a:spcBef>
              <a:buSzTx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셀 안에서의 상대 위치는:</a:t>
            </a:r>
          </a:p>
          <a:p>
            <a:pPr marL="2222500" lvl="5">
              <a:lnSpc>
                <a:spcPct val="150000"/>
              </a:lnSpc>
              <a:spcBef>
                <a:spcPct val="0"/>
              </a:spcBef>
              <a:buSzTx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(200 - 192) / 64 = 0.125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(150 - 128) / 64 = 0.34375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993900" lvl="5" indent="0">
              <a:lnSpc>
                <a:spcPct val="150000"/>
              </a:lnSpc>
              <a:spcBef>
                <a:spcPct val="0"/>
              </a:spcBef>
              <a:buSzTx/>
              <a:buNone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8859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4E9F-4B9D-F859-A375-26CE0E5B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815C82A-45EC-1F00-6752-A42612E8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63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DEE75-95A8-30EF-742C-2B94BF6D9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929122E8-75F3-A98F-AD0D-1E68636C6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56637" cy="556260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>
                <a:solidFill>
                  <a:srgbClr val="0070C0"/>
                </a:solidFill>
              </a:rPr>
              <a:t>Confidence (C)</a:t>
            </a:r>
            <a:r>
              <a:rPr lang="ko-KR" altLang="en-US" sz="1800" b="1" dirty="0">
                <a:solidFill>
                  <a:srgbClr val="0070C0"/>
                </a:solidFill>
              </a:rPr>
              <a:t>는</a:t>
            </a:r>
            <a:r>
              <a:rPr lang="ko-KR" altLang="en-US" sz="1800" dirty="0"/>
              <a:t> 예측 박스와 실제 박스</a:t>
            </a:r>
            <a:r>
              <a:rPr lang="en-US" altLang="ko-KR" sz="1800" dirty="0"/>
              <a:t>(Ground Truth) </a:t>
            </a:r>
            <a:r>
              <a:rPr lang="ko-KR" altLang="en-US" sz="1800" dirty="0"/>
              <a:t>간의 교집합 대비 합집합 비율 </a:t>
            </a:r>
            <a:r>
              <a:rPr lang="en-US" altLang="ko-KR" sz="1800" dirty="0"/>
              <a:t>(IoU)</a:t>
            </a:r>
            <a:r>
              <a:rPr lang="ko-KR" altLang="en-US" sz="1800" dirty="0"/>
              <a:t>로 예측된다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YOLO </a:t>
            </a:r>
            <a:r>
              <a:rPr lang="ko-KR" altLang="en-US" sz="1600" dirty="0"/>
              <a:t>모델에서 </a:t>
            </a:r>
            <a:r>
              <a:rPr lang="en-US" altLang="ko-KR" sz="1600" dirty="0"/>
              <a:t>Confidence (C)</a:t>
            </a:r>
            <a:r>
              <a:rPr lang="ko-KR" altLang="en-US" sz="1600" dirty="0"/>
              <a:t>는 해당 바운딩 박스가 물체를 포함할 확률을 나타낸다</a:t>
            </a:r>
            <a:r>
              <a:rPr lang="en-US" altLang="ko-KR" sz="1600" dirty="0"/>
              <a:t>. YOLO</a:t>
            </a:r>
            <a:r>
              <a:rPr lang="ko-KR" altLang="en-US" sz="1600" dirty="0"/>
              <a:t>에서의 </a:t>
            </a:r>
            <a:r>
              <a:rPr lang="en-US" altLang="ko-KR" sz="1600" b="1" dirty="0"/>
              <a:t>Confidence</a:t>
            </a:r>
            <a:r>
              <a:rPr lang="ko-KR" altLang="en-US" sz="1600" dirty="0"/>
              <a:t> 값은 다음과 같은 공식으로 계산된다</a:t>
            </a:r>
            <a:endParaRPr lang="en-US" altLang="ko-KR" sz="16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여기서</a:t>
            </a:r>
            <a:r>
              <a:rPr lang="en-US" altLang="ko-KR" sz="1600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    - P(object)</a:t>
            </a:r>
            <a:r>
              <a:rPr lang="ko-KR" altLang="en-US" sz="1600" dirty="0"/>
              <a:t>는 해당 바운딩 박스가 실제로 물체를 포함할 확률이다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바운딩 박스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      </a:t>
            </a:r>
            <a:r>
              <a:rPr lang="ko-KR" altLang="en-US" sz="1600" dirty="0"/>
              <a:t>내에 물체가 존재할 확률이다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                 ​</a:t>
            </a:r>
            <a:r>
              <a:rPr lang="ko-KR" altLang="en-US" sz="1600" dirty="0"/>
              <a:t>는 모델이 예측한 바운딩 박스와 실제 바운딩 박스</a:t>
            </a:r>
            <a:r>
              <a:rPr lang="en-US" altLang="ko-KR" sz="1600" dirty="0"/>
              <a:t>(ground truth) </a:t>
            </a:r>
            <a:r>
              <a:rPr lang="ko-KR" altLang="en-US" sz="1600" dirty="0"/>
              <a:t>간의 </a:t>
            </a:r>
            <a:r>
              <a:rPr lang="en-US" altLang="ko-KR" sz="1600" dirty="0"/>
              <a:t>Intersection over Union (IoU)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이는 두 박스가 얼마나 겹치는지를 나타낸다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E9DA0-D0B5-F6B8-7FC6-6D8A1E75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250" y="6356350"/>
            <a:ext cx="36195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27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0E34F-D4B5-3E42-484A-32B2BF0F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429000"/>
            <a:ext cx="2743200" cy="485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91274A-55E2-A236-20F9-9289A2406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365531"/>
            <a:ext cx="914400" cy="42566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0AE434E-39F4-FD59-61EC-5BF31BA6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5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363C9-FEB6-98D0-E571-E27730A0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1C1A1DB-39AF-C1E7-D5BA-C98832FAD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799"/>
            <a:ext cx="8991600" cy="565467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dirty="0"/>
              <a:t>IoU (Intersection over Union)</a:t>
            </a:r>
            <a:r>
              <a:rPr lang="ko-KR" altLang="en-US" sz="1800" dirty="0"/>
              <a:t>의 수치에 따라 모델이 예측한 바운딩 박스의 정확도를 평가하고</a:t>
            </a:r>
            <a:r>
              <a:rPr lang="en-US" altLang="ko-KR" sz="1800" dirty="0"/>
              <a:t>, </a:t>
            </a:r>
            <a:r>
              <a:rPr lang="ko-KR" altLang="en-US" sz="1800" dirty="0"/>
              <a:t>이를 기준으로 임계치</a:t>
            </a:r>
            <a:r>
              <a:rPr lang="en-US" altLang="ko-KR" sz="1800" dirty="0"/>
              <a:t>(Threshold)</a:t>
            </a:r>
            <a:r>
              <a:rPr lang="ko-KR" altLang="en-US" sz="1800" dirty="0"/>
              <a:t>를 설정할 수 있다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dirty="0"/>
              <a:t>임계치는 바운딩 박스가 얼마나 정확하게 물체를 탐지했는지 판단하는 기준을 제공한다</a:t>
            </a:r>
            <a:r>
              <a:rPr lang="en-US" altLang="ko-KR" sz="1800" dirty="0"/>
              <a:t>.</a:t>
            </a: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IoU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0.75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매우 좋은 예측. 물체를 정확히 찾은 것으로 간주</a:t>
            </a: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IoU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0.5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적당한 예측. 물체가 절반 정도 겹쳐 있으므로 여전히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ko-KR" sz="1800" dirty="0">
                <a:latin typeface="Arial" panose="020B0604020202020204" pitchFamily="34" charset="0"/>
              </a:rPr>
              <a:t>                  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유효한 예측일 수 있다</a:t>
            </a: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IoU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0.25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예측이 부정확하지만 여전히 예측으로 간주할 수 있다</a:t>
            </a: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IoU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0.05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매우 부정확한 예측. 거의 무효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IoU </a:t>
            </a:r>
            <a:r>
              <a:rPr lang="ko-KR" altLang="en-US" sz="1800" b="1" dirty="0"/>
              <a:t>임계치를 설정하는 기준</a:t>
            </a:r>
            <a:r>
              <a:rPr lang="en-US" altLang="ko-KR" sz="1800" b="1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AP (Average Precision)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mAP</a:t>
            </a:r>
            <a:r>
              <a:rPr lang="en-US" altLang="ko-KR" sz="1600" dirty="0"/>
              <a:t> (mean Average Precision)</a:t>
            </a:r>
            <a:r>
              <a:rPr lang="ko-KR" altLang="en-US" sz="1600" dirty="0"/>
              <a:t>를 계산할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일반적으로 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/>
              <a:t>      IoU ≥ 0.5</a:t>
            </a:r>
            <a:r>
              <a:rPr lang="ko-KR" altLang="en-US" sz="1600" dirty="0"/>
              <a:t>를 기준으로 </a:t>
            </a:r>
            <a:r>
              <a:rPr lang="en-US" altLang="ko-KR" sz="1600" dirty="0"/>
              <a:t>True Positive(TP)</a:t>
            </a:r>
            <a:r>
              <a:rPr lang="ko-KR" altLang="en-US" sz="1600" dirty="0"/>
              <a:t>와 </a:t>
            </a:r>
            <a:r>
              <a:rPr lang="en-US" altLang="ko-KR" sz="1600" dirty="0"/>
              <a:t>False Positive(FP)</a:t>
            </a:r>
            <a:r>
              <a:rPr lang="ko-KR" altLang="en-US" sz="1600" dirty="0"/>
              <a:t>를 구한다</a:t>
            </a:r>
            <a:r>
              <a:rPr lang="en-US" altLang="ko-KR" sz="1600" dirty="0"/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016A0-EF8E-FCFF-430B-5FD31326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250" y="6356350"/>
            <a:ext cx="36195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28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2E78EB-0FF2-882E-2D63-0052D93D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246" y="5164390"/>
            <a:ext cx="629259" cy="419158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06A4E1A4-9D7E-E0C4-06C5-214AD24CD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647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8AF74-3E3E-18B0-F81E-6B3F5EE7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6DDE3132-A6F9-B635-933F-DA6F64A66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2" y="1066800"/>
            <a:ext cx="8351837" cy="53340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/>
              <a:t>YOLO</a:t>
            </a:r>
            <a:r>
              <a:rPr lang="ko-KR" altLang="en-US" sz="2000" dirty="0"/>
              <a:t> 모델</a:t>
            </a:r>
            <a:endParaRPr lang="en-US" altLang="ko-KR" sz="20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입력은 </a:t>
            </a:r>
            <a:r>
              <a:rPr lang="en-US" altLang="ko-KR" sz="1600" dirty="0"/>
              <a:t>version</a:t>
            </a:r>
            <a:r>
              <a:rPr lang="ko-KR" altLang="en-US" sz="1600" dirty="0"/>
              <a:t>에 따라 다양 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구현은 </a:t>
            </a:r>
            <a:r>
              <a:rPr lang="en-US" altLang="ko-KR" sz="1600" dirty="0"/>
              <a:t>7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컨볼루션</a:t>
            </a:r>
            <a:r>
              <a:rPr lang="ko-KR" altLang="en-US" sz="1600" dirty="0"/>
              <a:t> 레이어를 사용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논문 파라미터</a:t>
            </a:r>
            <a:r>
              <a:rPr lang="en-US" altLang="ko-KR" sz="1600" dirty="0"/>
              <a:t>: S = 7, B = 2, C = 20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출력은 </a:t>
            </a:r>
            <a:r>
              <a:rPr lang="en-US" altLang="ko-KR" sz="1600" dirty="0"/>
              <a:t>S × S × (5B + C)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                  =  7 × 7 × (5 × 2 + 20) = 7 × 7 × 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8E6C7-71AE-117B-F747-68783F25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4CF7FA-1BAB-288D-9A21-B3F8E2CC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57055"/>
            <a:ext cx="6400800" cy="29247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0C3C15-40FC-B396-E682-A6AC4543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472189"/>
            <a:ext cx="3719979" cy="229779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F319FF3-3FBD-9497-E1B1-CC840639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09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067113"/>
            <a:ext cx="8623959" cy="49646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en-US" altLang="ko-KR" sz="2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RPN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은 그림과 같이 마지막 합성곱층 다음에 위치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1</a:t>
            </a:r>
            <a:r>
              <a:rPr lang="ko-KR" altLang="en-US" sz="1800" dirty="0"/>
              <a:t>단계는 </a:t>
            </a:r>
            <a:r>
              <a:rPr lang="en-US" altLang="ko-KR" sz="1800" dirty="0"/>
              <a:t>Region Proposal Network (RPN)</a:t>
            </a:r>
            <a:r>
              <a:rPr lang="ko-KR" altLang="en-US" sz="1800" dirty="0"/>
              <a:t>에서 후보영역을 찾는 단계이고</a:t>
            </a:r>
            <a:r>
              <a:rPr lang="en-US" altLang="ko-KR" sz="1800" dirty="0"/>
              <a:t>, 2</a:t>
            </a:r>
            <a:r>
              <a:rPr lang="ko-KR" altLang="en-US" sz="1800" dirty="0"/>
              <a:t>단계는 </a:t>
            </a:r>
            <a:r>
              <a:rPr lang="en-US" altLang="ko-KR" sz="1800" dirty="0"/>
              <a:t>RPN</a:t>
            </a:r>
            <a:r>
              <a:rPr lang="ko-KR" altLang="en-US" sz="1800" dirty="0"/>
              <a:t>이 생성한 후보 영역에 대해 실제 객체를 </a:t>
            </a:r>
            <a:r>
              <a:rPr lang="ko-KR" altLang="en-US" sz="1800" b="1" dirty="0"/>
              <a:t>분류</a:t>
            </a:r>
            <a:r>
              <a:rPr lang="ko-KR" altLang="en-US" sz="1800" dirty="0"/>
              <a:t>하고</a:t>
            </a:r>
            <a:r>
              <a:rPr lang="en-US" altLang="ko-KR" sz="1800" dirty="0"/>
              <a:t>, </a:t>
            </a:r>
            <a:r>
              <a:rPr lang="ko-KR" altLang="en-US" sz="1800" b="1" dirty="0"/>
              <a:t>정확한 바운딩 박스</a:t>
            </a:r>
            <a:r>
              <a:rPr lang="ko-KR" altLang="en-US" sz="1800" dirty="0"/>
              <a:t>를 예측하는 단계이다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0A636-8751-AE84-4EFA-EDE1FE008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148" y="3256179"/>
            <a:ext cx="4280488" cy="345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5588C99-C520-3085-7B47-03B76483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BD3D-6057-4024-E99E-24E3BC87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A9656310-FAEF-690D-7759-3554D83A1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56637" cy="55626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lang="en-US" altLang="ko-KR" sz="1800" b="1" dirty="0"/>
              <a:t>YOLO</a:t>
            </a:r>
            <a:r>
              <a:rPr lang="ko-KR" altLang="en-US" sz="1800" b="1" dirty="0"/>
              <a:t>에서의 </a:t>
            </a:r>
            <a:r>
              <a:rPr lang="ko-KR" altLang="en-US" sz="1800" b="1" dirty="0" err="1"/>
              <a:t>바운딩</a:t>
            </a:r>
            <a:r>
              <a:rPr lang="ko-KR" altLang="en-US" sz="1800" b="1" dirty="0"/>
              <a:t> 박스 </a:t>
            </a:r>
            <a:r>
              <a:rPr lang="en-US" altLang="ko-KR" sz="1800" b="1" dirty="0"/>
              <a:t>vs. </a:t>
            </a:r>
            <a:r>
              <a:rPr lang="ko-KR" altLang="en-US" sz="1800" b="1" dirty="0"/>
              <a:t>앵커 박스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바운딩</a:t>
            </a:r>
            <a:r>
              <a:rPr lang="ko-KR" altLang="en-US" sz="1600" b="1" dirty="0"/>
              <a:t> 박스 </a:t>
            </a:r>
            <a:r>
              <a:rPr lang="en-US" altLang="ko-KR" sz="1600" b="1" dirty="0"/>
              <a:t>vs. </a:t>
            </a:r>
            <a:r>
              <a:rPr lang="ko-KR" altLang="en-US" sz="1600" b="1" dirty="0"/>
              <a:t>앵커 박스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</a:t>
            </a:r>
            <a:r>
              <a:rPr lang="en-US" altLang="ko-KR" sz="1600" dirty="0"/>
              <a:t>(bounding box): </a:t>
            </a:r>
            <a:r>
              <a:rPr lang="ko-KR" altLang="en-US" sz="1600" dirty="0"/>
              <a:t>최종적으로 예측된 물체의 위치 </a:t>
            </a:r>
            <a:r>
              <a:rPr lang="en-US" altLang="ko-KR" sz="1600" dirty="0"/>
              <a:t>(</a:t>
            </a:r>
            <a:r>
              <a:rPr lang="ko-KR" altLang="en-US" sz="1600" dirty="0"/>
              <a:t>중심</a:t>
            </a:r>
            <a:r>
              <a:rPr lang="en-US" altLang="ko-KR" sz="1600" dirty="0"/>
              <a:t>, </a:t>
            </a:r>
            <a:r>
              <a:rPr lang="ko-KR" altLang="en-US" sz="1600" dirty="0"/>
              <a:t>너비</a:t>
            </a:r>
            <a:r>
              <a:rPr lang="en-US" altLang="ko-KR" sz="1600" dirty="0"/>
              <a:t>, </a:t>
            </a:r>
            <a:r>
              <a:rPr lang="ko-KR" altLang="en-US" sz="1600" dirty="0"/>
              <a:t>높이 등</a:t>
            </a:r>
            <a:r>
              <a:rPr lang="en-US" altLang="ko-KR" sz="1600" dirty="0"/>
              <a:t>)</a:t>
            </a: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dirty="0"/>
              <a:t>앵커 박스 </a:t>
            </a:r>
            <a:r>
              <a:rPr lang="en-US" altLang="ko-KR" sz="1600" dirty="0"/>
              <a:t>(anchor box): </a:t>
            </a:r>
            <a:r>
              <a:rPr lang="ko-KR" altLang="en-US" sz="1600" dirty="0"/>
              <a:t>다양한 크기</a:t>
            </a:r>
            <a:r>
              <a:rPr lang="en-US" altLang="ko-KR" sz="1600" dirty="0"/>
              <a:t>·</a:t>
            </a:r>
            <a:r>
              <a:rPr lang="ko-KR" altLang="en-US" sz="1600" dirty="0"/>
              <a:t>비율의 사전 정의된 박스들로</a:t>
            </a:r>
            <a:r>
              <a:rPr lang="en-US" altLang="ko-KR" sz="1600" dirty="0"/>
              <a:t>, </a:t>
            </a:r>
            <a:r>
              <a:rPr lang="ko-KR" altLang="en-US" sz="1600" dirty="0"/>
              <a:t>예측의 기준이 되는 초기 박스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YOLOv2~v4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사용)</a:t>
            </a: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cell마다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여러 개의 앵커 박스 설정 (예: 3개)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모델은 각 앵커 박스에 대한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offset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)를 예측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최종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박스 = 앵커 박스 + 예측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offset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즉,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박스는 앵커를 기준으로 만들어진다“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앵커 처리 방식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YOLOv2부터: 앵커 도입</a:t>
            </a:r>
          </a:p>
          <a:p>
            <a:pPr marL="1308100" lvl="3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위치에서 여러 개의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기준으로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offset만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예측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08100" lvl="3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R-CNN처럼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기준으로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41512-93C4-4CED-A4E3-252950FC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2635487-ECD6-6D41-BF4B-4937ECA0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385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BCF5F-0425-DBFB-0943-C315C8E0C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34FB010C-F1BD-3446-C13C-D6700E94E1B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951899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YOLO</a:t>
            </a:r>
            <a:r>
              <a:rPr lang="ko-KR" altLang="en-US" sz="1800" b="1" dirty="0"/>
              <a:t>의 객체 인식 흐름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전체 요약</a:t>
            </a:r>
            <a:r>
              <a:rPr lang="en-US" altLang="ko-KR" sz="1800" b="1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600" b="1" dirty="0"/>
              <a:t>    1. </a:t>
            </a:r>
            <a:r>
              <a:rPr lang="ko-KR" altLang="en-US" sz="1600" b="1" dirty="0"/>
              <a:t>입력 이미지 </a:t>
            </a:r>
            <a:r>
              <a:rPr lang="ko-KR" altLang="en-US" sz="1600" b="1" dirty="0" err="1"/>
              <a:t>전처리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원본 이미지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1280×720)</a:t>
            </a:r>
            <a:r>
              <a:rPr lang="ko-KR" altLang="en-US" sz="1600" dirty="0"/>
              <a:t>를 고정 크기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416×416)</a:t>
            </a:r>
            <a:r>
              <a:rPr lang="ko-KR" altLang="en-US" sz="1600" dirty="0"/>
              <a:t>로 리사이즈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</a:t>
            </a:r>
            <a:r>
              <a:rPr lang="ko-KR" altLang="en-US" sz="1600" b="1" dirty="0" err="1"/>
              <a:t>리사이즈된</a:t>
            </a:r>
            <a:r>
              <a:rPr lang="ko-KR" altLang="en-US" sz="1600" b="1" dirty="0"/>
              <a:t> 이미지</a:t>
            </a:r>
            <a:r>
              <a:rPr lang="ko-KR" altLang="en-US" sz="1600" dirty="0"/>
              <a:t>가 모델 입력이 됨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600" b="1" dirty="0"/>
              <a:t>    2. </a:t>
            </a:r>
            <a:r>
              <a:rPr lang="ko-KR" altLang="en-US" sz="1600" dirty="0"/>
              <a:t>이미지를 </a:t>
            </a:r>
            <a:r>
              <a:rPr lang="en-US" altLang="ko-KR" sz="1600" dirty="0"/>
              <a:t>S × S </a:t>
            </a:r>
            <a:r>
              <a:rPr lang="ko-KR" altLang="en-US" sz="1600" dirty="0"/>
              <a:t>그리드로 나눔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13×13 그리드 → 총 169개의 셀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셀은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자신의 위치에 중심을 둔 객체에 대한 예측 책임을 가짐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1600" b="1" dirty="0"/>
              <a:t>    3. </a:t>
            </a:r>
            <a:r>
              <a:rPr lang="ko-KR" altLang="en-US" sz="1600" dirty="0"/>
              <a:t>책임 할당 </a:t>
            </a:r>
            <a:r>
              <a:rPr lang="en-US" altLang="ko-KR" sz="1600" dirty="0"/>
              <a:t>(Object Responsibility)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객체의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중심점이 포함된 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찾음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해당 셀의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특정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그 객체에 대한 예측을 담당하게 됨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600" b="1" dirty="0"/>
              <a:t>    4. </a:t>
            </a:r>
            <a:r>
              <a:rPr lang="en-US" altLang="ko-KR" sz="1600" dirty="0"/>
              <a:t>CNN </a:t>
            </a:r>
            <a:r>
              <a:rPr lang="ko-KR" altLang="en-US" sz="1600" dirty="0"/>
              <a:t>통과 → </a:t>
            </a:r>
            <a:r>
              <a:rPr lang="en-US" altLang="ko-KR" sz="1600" dirty="0"/>
              <a:t>Feature Map </a:t>
            </a:r>
            <a:r>
              <a:rPr lang="ko-KR" altLang="en-US" sz="1600" dirty="0"/>
              <a:t>생성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이미지가 </a:t>
            </a:r>
            <a:r>
              <a:rPr lang="en-US" altLang="ko-KR" sz="1600" dirty="0"/>
              <a:t>CNN</a:t>
            </a:r>
            <a:r>
              <a:rPr lang="ko-KR" altLang="en-US" sz="1600" dirty="0"/>
              <a:t>을 거쳐 </a:t>
            </a:r>
            <a:r>
              <a:rPr lang="ko-KR" altLang="en-US" sz="1600" b="1" dirty="0"/>
              <a:t>작은 크기의 </a:t>
            </a:r>
            <a:r>
              <a:rPr lang="ko-KR" altLang="en-US" sz="1600" b="1" dirty="0" err="1"/>
              <a:t>피처맵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13×13×255)</a:t>
            </a:r>
            <a:r>
              <a:rPr lang="ko-KR" altLang="en-US" sz="1600" dirty="0"/>
              <a:t>이 생성됨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</a:t>
            </a:r>
            <a:r>
              <a:rPr lang="ko-KR" altLang="en-US" sz="1600" dirty="0" err="1"/>
              <a:t>피처맵은</a:t>
            </a:r>
            <a:r>
              <a:rPr lang="ko-KR" altLang="en-US" sz="1600" dirty="0"/>
              <a:t> </a:t>
            </a:r>
            <a:r>
              <a:rPr lang="ko-KR" altLang="en-US" sz="1600" b="1" dirty="0"/>
              <a:t>그리드 셀과 </a:t>
            </a:r>
            <a:r>
              <a:rPr lang="en-US" altLang="ko-KR" sz="1600" b="1" dirty="0"/>
              <a:t>1:1 </a:t>
            </a:r>
            <a:r>
              <a:rPr lang="ko-KR" altLang="en-US" sz="1600" b="1" dirty="0"/>
              <a:t>대응</a:t>
            </a:r>
            <a:r>
              <a:rPr lang="ko-KR" altLang="en-US" sz="1600" dirty="0"/>
              <a:t>됨</a:t>
            </a:r>
            <a:endParaRPr lang="en-US" altLang="ko-K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58D98-7EB9-D338-5B88-41159A94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31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84DEA06-D0FB-353B-AA11-DB9C2AB8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95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33745-D135-977B-6B09-C8A59232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54C398C7-3AEA-A359-CDC1-1A2E1CD9199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894291"/>
            <a:ext cx="8486125" cy="570309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YOLO</a:t>
            </a:r>
            <a:r>
              <a:rPr lang="ko-KR" altLang="en-US" sz="1800" b="1" dirty="0"/>
              <a:t>의 객체 인식 흐름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전체 요약</a:t>
            </a:r>
            <a:r>
              <a:rPr lang="en-US" altLang="ko-KR" sz="1800" b="1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500" b="1" dirty="0"/>
              <a:t>    5. </a:t>
            </a:r>
            <a:r>
              <a:rPr lang="ko-KR" altLang="en-US" sz="1500" dirty="0"/>
              <a:t>각 셀의 예측 수행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피처맵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셀은 자신에게 할당된 영역에 대해 다음을 예측:</a:t>
            </a:r>
          </a:p>
          <a:p>
            <a:pPr marL="793750" lvl="2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박스 오프셋 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93750" lvl="2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객체성(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objectness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점수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93750" lvl="2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클래스 확률 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sigmoid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기반으로 이 값들을 조합해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박스를 계산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500" b="1" dirty="0"/>
              <a:t>   6. </a:t>
            </a:r>
            <a:r>
              <a:rPr lang="ko-KR" altLang="en-US" sz="1500" dirty="0"/>
              <a:t>디코딩 </a:t>
            </a:r>
            <a:r>
              <a:rPr lang="en-US" altLang="ko-KR" sz="1500" dirty="0"/>
              <a:t>(Bounding Box </a:t>
            </a:r>
            <a:r>
              <a:rPr lang="ko-KR" altLang="en-US" sz="1500" dirty="0"/>
              <a:t>복원</a:t>
            </a:r>
            <a:r>
              <a:rPr lang="en-US" altLang="ko-KR" sz="1500" dirty="0"/>
              <a:t>)</a:t>
            </a:r>
            <a:endParaRPr lang="ko-KR" altLang="en-US" sz="15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예측된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박스는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피처맵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좌표계 기준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입력 이미지 크기(예: 416×416)로 변환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마지막으로, 원본 이미지 크기(예: 1280×720)로 다시 스케일링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500" b="1" dirty="0"/>
              <a:t>   7. </a:t>
            </a:r>
            <a:r>
              <a:rPr lang="ko-KR" altLang="en-US" sz="1500" dirty="0"/>
              <a:t>후처리 </a:t>
            </a:r>
            <a:r>
              <a:rPr lang="en-US" altLang="ko-KR" sz="1500" dirty="0"/>
              <a:t>(NMS </a:t>
            </a:r>
            <a:r>
              <a:rPr lang="ko-KR" altLang="en-US" sz="1500" dirty="0"/>
              <a:t>등</a:t>
            </a:r>
            <a:r>
              <a:rPr lang="en-US" altLang="ko-KR" sz="1500" dirty="0"/>
              <a:t>)</a:t>
            </a:r>
            <a:endParaRPr lang="ko-KR" altLang="en-US" sz="15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중복된 박스를 제거 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Non-Maximum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Suppression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최종적으로 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원본 이미지에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박스를 시각화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29830-5964-8D1B-7B52-35A10286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32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CF18964-024F-C8E3-4280-91CCB1FD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588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10E3-5A06-00C9-3734-DAFAC713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46796F34-8E0D-12E1-FCA0-30D9EA918D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2" y="1066800"/>
            <a:ext cx="8351837" cy="558819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이미지를 </a:t>
            </a:r>
            <a:r>
              <a:rPr lang="en-US" altLang="ko-KR" sz="1800" b="1" dirty="0"/>
              <a:t>S × S </a:t>
            </a:r>
            <a:r>
              <a:rPr lang="ko-KR" altLang="en-US" sz="1800" b="1" dirty="0"/>
              <a:t>그리드로 나눔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en-US" altLang="ko-KR" sz="1500" dirty="0"/>
              <a:t>YOLO</a:t>
            </a:r>
            <a:r>
              <a:rPr lang="ko-KR" altLang="en-US" sz="1500" dirty="0"/>
              <a:t>에서는 입력 이미지를 </a:t>
            </a:r>
            <a:r>
              <a:rPr lang="en-US" altLang="ko-KR" sz="1500" b="1" dirty="0"/>
              <a:t>S × S </a:t>
            </a:r>
            <a:r>
              <a:rPr lang="ko-KR" altLang="en-US" sz="1500" b="1" dirty="0"/>
              <a:t>그리드로 나누고</a:t>
            </a:r>
            <a:r>
              <a:rPr lang="en-US" altLang="ko-KR" sz="1500" dirty="0"/>
              <a:t>, </a:t>
            </a:r>
            <a:r>
              <a:rPr lang="ko-KR" altLang="en-US" sz="1500" dirty="0"/>
              <a:t>그 </a:t>
            </a:r>
            <a:r>
              <a:rPr lang="ko-KR" altLang="en-US" sz="1500" b="1" dirty="0"/>
              <a:t>각 격자 구역 하나를 셀</a:t>
            </a:r>
            <a:r>
              <a:rPr lang="en-US" altLang="ko-KR" sz="1500" b="1" dirty="0"/>
              <a:t>(cell)</a:t>
            </a:r>
            <a:r>
              <a:rPr lang="ko-KR" altLang="en-US" sz="1500" b="1" dirty="0"/>
              <a:t>이라고 부른다</a:t>
            </a:r>
            <a:r>
              <a:rPr lang="en-US" altLang="ko-KR" sz="1500" b="1" dirty="0"/>
              <a:t>.</a:t>
            </a:r>
            <a:endParaRPr lang="ko-KR" altLang="en-US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500" dirty="0"/>
              <a:t>예를 들어</a:t>
            </a:r>
            <a:r>
              <a:rPr lang="en-US" altLang="ko-KR" sz="1500" dirty="0"/>
              <a:t>, S=13</a:t>
            </a:r>
            <a:r>
              <a:rPr lang="ko-KR" altLang="en-US" sz="1500" dirty="0"/>
              <a:t>이면 </a:t>
            </a:r>
            <a:r>
              <a:rPr lang="en-US" altLang="ko-KR" sz="1500" dirty="0"/>
              <a:t>13×13</a:t>
            </a:r>
            <a:r>
              <a:rPr lang="ko-KR" altLang="en-US" sz="1500" dirty="0"/>
              <a:t>개의 셀 </a:t>
            </a:r>
            <a:r>
              <a:rPr lang="en-US" altLang="ko-KR" sz="1500" dirty="0"/>
              <a:t>= </a:t>
            </a:r>
            <a:r>
              <a:rPr lang="ko-KR" altLang="en-US" sz="1500" dirty="0"/>
              <a:t>총 </a:t>
            </a:r>
            <a:r>
              <a:rPr lang="en-US" altLang="ko-KR" sz="1500" dirty="0"/>
              <a:t>169</a:t>
            </a:r>
            <a:r>
              <a:rPr lang="ko-KR" altLang="en-US" sz="1500" dirty="0"/>
              <a:t>개의 셀</a:t>
            </a: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500" dirty="0"/>
              <a:t>각 셀은 </a:t>
            </a:r>
            <a:r>
              <a:rPr lang="ko-KR" altLang="en-US" sz="1500" b="1" dirty="0"/>
              <a:t>이미지의 일정한 영역</a:t>
            </a:r>
            <a:r>
              <a:rPr lang="ko-KR" altLang="en-US" sz="1500" dirty="0"/>
              <a:t>을 담당한다</a:t>
            </a:r>
            <a:r>
              <a:rPr lang="en-US" altLang="ko-KR" sz="15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b="1" dirty="0"/>
              <a:t>셀의 역할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 각 셀은 </a:t>
            </a:r>
            <a:r>
              <a:rPr lang="ko-KR" altLang="en-US" sz="1500" b="1" dirty="0"/>
              <a:t>자신의 영역 안에 객체 중심이 들어오는 경우</a:t>
            </a:r>
            <a:r>
              <a:rPr lang="en-US" altLang="ko-KR" sz="1500" dirty="0"/>
              <a:t>,  </a:t>
            </a:r>
            <a:r>
              <a:rPr lang="ko-KR" altLang="en-US" sz="1500" dirty="0"/>
              <a:t>그 객체를 </a:t>
            </a:r>
            <a:r>
              <a:rPr lang="ko-KR" altLang="en-US" sz="1500" b="1" dirty="0"/>
              <a:t>책임지고 예측</a:t>
            </a:r>
            <a:r>
              <a:rPr lang="ko-KR" altLang="en-US" sz="1500" dirty="0"/>
              <a:t>한다</a:t>
            </a:r>
            <a:r>
              <a:rPr lang="en-US" altLang="ko-KR" sz="15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 각 셀은</a:t>
            </a:r>
            <a:r>
              <a:rPr lang="en-US" altLang="ko-KR" sz="1500" dirty="0"/>
              <a:t> </a:t>
            </a:r>
            <a:r>
              <a:rPr lang="ko-KR" altLang="en-US" sz="1500" dirty="0"/>
              <a:t>여러 개의 </a:t>
            </a:r>
            <a:r>
              <a:rPr lang="en-US" altLang="ko-KR" sz="1500" b="1" dirty="0"/>
              <a:t>anchor box</a:t>
            </a:r>
            <a:r>
              <a:rPr lang="ko-KR" altLang="en-US" sz="1500" dirty="0"/>
              <a:t>를 기준으로 </a:t>
            </a:r>
            <a:r>
              <a:rPr lang="ko-KR" altLang="en-US" sz="1500" b="1" dirty="0" err="1"/>
              <a:t>바운딩</a:t>
            </a:r>
            <a:r>
              <a:rPr lang="ko-KR" altLang="en-US" sz="1500" b="1" dirty="0"/>
              <a:t> 박스 오프셋</a:t>
            </a:r>
            <a:r>
              <a:rPr lang="ko-KR" altLang="en-US" sz="1500" dirty="0"/>
              <a:t> </a:t>
            </a:r>
            <a:r>
              <a:rPr lang="en-US" altLang="ko-KR" sz="1500" dirty="0"/>
              <a:t>+ </a:t>
            </a:r>
            <a:r>
              <a:rPr lang="ko-KR" altLang="en-US" sz="1500" b="1" dirty="0"/>
              <a:t>객체 유무</a:t>
            </a:r>
            <a:r>
              <a:rPr lang="en-US" altLang="ko-KR" sz="1500" b="1" dirty="0"/>
              <a:t>(</a:t>
            </a:r>
            <a:r>
              <a:rPr lang="en-US" altLang="ko-KR" sz="1500" b="1" dirty="0" err="1"/>
              <a:t>objectness</a:t>
            </a:r>
            <a:r>
              <a:rPr lang="en-US" altLang="ko-KR" sz="1500" b="1" dirty="0"/>
              <a:t>)</a:t>
            </a:r>
            <a:r>
              <a:rPr lang="ko-KR" altLang="en-US" sz="1500" dirty="0"/>
              <a:t> </a:t>
            </a:r>
            <a:r>
              <a:rPr lang="en-US" altLang="ko-KR" sz="1500" dirty="0"/>
              <a:t>+ </a:t>
            </a:r>
            <a:r>
              <a:rPr lang="ko-KR" altLang="en-US" sz="1500" b="1" dirty="0"/>
              <a:t>클래스 확률</a:t>
            </a:r>
            <a:r>
              <a:rPr lang="ko-KR" altLang="en-US" sz="1500" dirty="0"/>
              <a:t>을 예측한다</a:t>
            </a:r>
            <a:r>
              <a:rPr lang="en-US" altLang="ko-KR" sz="15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5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E0ABD-8C41-C0BE-AD69-69628A6B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99CE9E5-27AE-1F53-01F1-96492AE1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8AF382-B4E0-012A-41FE-C7492315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97" y="2968144"/>
            <a:ext cx="2995564" cy="19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6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27C74-259F-EB83-087E-863EE4C6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D765E0FA-007B-305D-A29A-774E5590964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009505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책임 할당 </a:t>
            </a:r>
            <a:r>
              <a:rPr lang="en-US" altLang="ko-KR" sz="1800" b="1" dirty="0"/>
              <a:t>(Object Responsibility)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YOLO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책임 할당 방식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이 다르다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YOLO</a:t>
            </a:r>
            <a:r>
              <a:rPr lang="ko-KR" altLang="en-US" sz="1600" dirty="0"/>
              <a:t>는 </a:t>
            </a:r>
            <a:r>
              <a:rPr lang="en-US" altLang="ko-KR" sz="1600" b="1" dirty="0"/>
              <a:t>ground truth box</a:t>
            </a:r>
            <a:r>
              <a:rPr lang="ko-KR" altLang="en-US" sz="1600" b="1" dirty="0"/>
              <a:t>의 중심이 속한 셀</a:t>
            </a:r>
            <a:r>
              <a:rPr lang="ko-KR" altLang="en-US" sz="1600" dirty="0"/>
              <a:t>에만 그 객체를 </a:t>
            </a:r>
            <a:r>
              <a:rPr lang="ko-KR" altLang="en-US" sz="1600" b="1" dirty="0"/>
              <a:t>예측할 책임을 부여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하나의 객체는 오직 </a:t>
            </a:r>
            <a:r>
              <a:rPr lang="ko-KR" altLang="en-US" sz="1600" b="1" dirty="0"/>
              <a:t>하나의 그리드 셀 </a:t>
            </a:r>
            <a:r>
              <a:rPr lang="en-US" altLang="ko-KR" sz="1600" b="1" dirty="0"/>
              <a:t>+ anchor box </a:t>
            </a:r>
            <a:r>
              <a:rPr lang="ko-KR" altLang="en-US" sz="1600" b="1" dirty="0"/>
              <a:t>쌍</a:t>
            </a:r>
            <a:r>
              <a:rPr lang="ko-KR" altLang="en-US" sz="1600" dirty="0"/>
              <a:t>에만 대응된다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같은 객체를 여러 </a:t>
            </a:r>
            <a:r>
              <a:rPr lang="en-US" altLang="ko-KR" sz="1600" dirty="0"/>
              <a:t>anchor</a:t>
            </a:r>
            <a:r>
              <a:rPr lang="ko-KR" altLang="en-US" sz="1600" dirty="0"/>
              <a:t>가 예측하지 않음 → </a:t>
            </a:r>
            <a:r>
              <a:rPr lang="ko-KR" altLang="en-US" sz="1600" b="1" dirty="0"/>
              <a:t>중복 학습 방지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책임 할당 절차 </a:t>
            </a:r>
            <a:r>
              <a:rPr lang="en-US" altLang="ko-KR" sz="1600" b="1" dirty="0"/>
              <a:t>(YOLOv2~v4 </a:t>
            </a:r>
            <a:r>
              <a:rPr lang="ko-KR" altLang="en-US" sz="1600" b="1" dirty="0"/>
              <a:t>기준</a:t>
            </a:r>
            <a:r>
              <a:rPr lang="en-US" altLang="ko-KR" sz="1600" b="1" dirty="0"/>
              <a:t>)</a:t>
            </a:r>
            <a:endParaRPr lang="ko-KR" altLang="en-US" sz="16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ground truth</a:t>
            </a:r>
            <a:r>
              <a:rPr lang="ko-KR" altLang="en-US" sz="1600" dirty="0"/>
              <a:t>의 중심이 포함된 셀을 찾음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그 셀 안의 </a:t>
            </a:r>
            <a:r>
              <a:rPr lang="en-US" altLang="ko-KR" sz="1600" dirty="0"/>
              <a:t>anchor box</a:t>
            </a:r>
            <a:r>
              <a:rPr lang="ko-KR" altLang="en-US" sz="1600" dirty="0"/>
              <a:t>들 중</a:t>
            </a:r>
            <a:r>
              <a:rPr lang="en-US" altLang="ko-KR" sz="1600" dirty="0"/>
              <a:t>, ground truth</a:t>
            </a:r>
            <a:r>
              <a:rPr lang="ko-KR" altLang="en-US" sz="1600" dirty="0"/>
              <a:t>와 </a:t>
            </a:r>
            <a:r>
              <a:rPr lang="en-US" altLang="ko-KR" sz="1600" b="1" dirty="0" err="1"/>
              <a:t>IoU</a:t>
            </a:r>
            <a:r>
              <a:rPr lang="ko-KR" altLang="en-US" sz="1600" b="1" dirty="0"/>
              <a:t>가 가장 높은 </a:t>
            </a:r>
            <a:r>
              <a:rPr lang="en-US" altLang="ko-KR" sz="1600" b="1" dirty="0"/>
              <a:t>anchor box </a:t>
            </a:r>
            <a:r>
              <a:rPr lang="ko-KR" altLang="en-US" sz="1600" b="1" dirty="0"/>
              <a:t>하나</a:t>
            </a:r>
            <a:r>
              <a:rPr lang="ko-KR" altLang="en-US" sz="1600" dirty="0"/>
              <a:t>를 </a:t>
            </a:r>
            <a:r>
              <a:rPr lang="en-US" altLang="ko-KR" sz="1600" dirty="0"/>
              <a:t>positive</a:t>
            </a:r>
            <a:r>
              <a:rPr lang="ko-KR" altLang="en-US" sz="1600" dirty="0"/>
              <a:t>로 지정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나머지 </a:t>
            </a:r>
            <a:r>
              <a:rPr lang="en-US" altLang="ko-KR" sz="1600" dirty="0"/>
              <a:t>anchor</a:t>
            </a:r>
            <a:r>
              <a:rPr lang="ko-KR" altLang="en-US" sz="1600" dirty="0"/>
              <a:t>는 </a:t>
            </a:r>
            <a:r>
              <a:rPr lang="en-US" altLang="ko-KR" sz="1600" dirty="0"/>
              <a:t>negative</a:t>
            </a:r>
            <a:r>
              <a:rPr lang="ko-KR" altLang="en-US" sz="1600" dirty="0"/>
              <a:t>로 처리하거나 무시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    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이 방식 덕분에 </a:t>
            </a:r>
            <a:r>
              <a:rPr lang="en-US" altLang="ko-KR" sz="1600" dirty="0"/>
              <a:t>YOLO</a:t>
            </a:r>
            <a:r>
              <a:rPr lang="ko-KR" altLang="en-US" sz="1600" dirty="0"/>
              <a:t>는 </a:t>
            </a:r>
            <a:r>
              <a:rPr lang="ko-KR" altLang="en-US" sz="1600" b="1" dirty="0"/>
              <a:t>훨씬 효율적으로 학습</a:t>
            </a:r>
            <a:r>
              <a:rPr lang="ko-KR" altLang="en-US" sz="1600" dirty="0"/>
              <a:t>할 수 있고</a:t>
            </a:r>
            <a:r>
              <a:rPr lang="en-US" altLang="ko-KR" sz="1600" dirty="0"/>
              <a:t>, </a:t>
            </a:r>
            <a:r>
              <a:rPr lang="ko-KR" altLang="en-US" sz="1600" b="1" dirty="0"/>
              <a:t>중복 예측을 최소화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25E0-000A-8033-C25C-29ACF048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34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ADCE65A-4594-D4EE-221F-92F6C4C1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31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26380-CD81-13AD-9870-B52D845C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64F04955-A21A-6896-FC01-1617BE4DB39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009505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책임 할당 </a:t>
            </a:r>
            <a:r>
              <a:rPr lang="en-US" altLang="ko-KR" sz="1800" b="1" dirty="0"/>
              <a:t>(Object Responsibility)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ground truth</a:t>
            </a:r>
            <a:r>
              <a:rPr lang="ko-KR" altLang="en-US" sz="1600" b="1" dirty="0"/>
              <a:t>의 중심이 포함된 셀을 찾는 과정</a:t>
            </a: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1.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이미지가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×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그리드로 나뉘어 있다고 가정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 YOLOv2 기준으로는 13×13 그리드 (즉,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=13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)를 사용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   2. </a:t>
            </a:r>
            <a:r>
              <a:rPr lang="en-US" altLang="ko-KR" sz="1600" b="1" dirty="0"/>
              <a:t>Ground Truth Box</a:t>
            </a:r>
            <a:r>
              <a:rPr lang="ko-KR" altLang="en-US" sz="1600" b="1" dirty="0"/>
              <a:t>의 중심 좌표 계산</a:t>
            </a:r>
            <a:endParaRPr lang="en-US" altLang="ko-KR" sz="16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모두 이미지의 크기에 대해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정규화된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좌표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0~1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)라고 가정 (예: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x_center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=0.65)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   3. </a:t>
            </a:r>
            <a:r>
              <a:rPr lang="ko-KR" altLang="en-US" sz="1600" b="1" dirty="0"/>
              <a:t>어느 셀에 중심이 속하는지 계산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중심 좌표가 속한 셀의 위치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예시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</a:t>
            </a:r>
            <a:endParaRPr lang="en-US" altLang="ko-KR" sz="16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이미지가 </a:t>
            </a:r>
            <a:r>
              <a:rPr lang="en-US" altLang="ko-KR" sz="1600" dirty="0"/>
              <a:t>416×416, </a:t>
            </a:r>
            <a:r>
              <a:rPr lang="ko-KR" altLang="en-US" sz="1600" dirty="0"/>
              <a:t>그리드 수 </a:t>
            </a:r>
            <a:r>
              <a:rPr lang="en-US" altLang="ko-KR" sz="1600" dirty="0"/>
              <a:t>S=13 → </a:t>
            </a:r>
            <a:r>
              <a:rPr lang="ko-KR" altLang="en-US" sz="1600" dirty="0"/>
              <a:t>각 셀은 </a:t>
            </a:r>
            <a:r>
              <a:rPr lang="en-US" altLang="ko-KR" sz="1600" dirty="0"/>
              <a:t>32×32 </a:t>
            </a:r>
            <a:r>
              <a:rPr lang="ko-KR" altLang="en-US" sz="1600" dirty="0"/>
              <a:t>픽셀</a:t>
            </a:r>
            <a:endParaRPr lang="en-US" altLang="ko-KR" sz="16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x_center</a:t>
            </a:r>
            <a:r>
              <a:rPr lang="en-US" altLang="ko-KR" sz="1600" dirty="0"/>
              <a:t> = 0.65 →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 int(0.65 * 13) = 8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y_center</a:t>
            </a:r>
            <a:r>
              <a:rPr lang="en-US" altLang="ko-KR" sz="1600" dirty="0"/>
              <a:t> = 0.40 → j = int(0.40 * 13) = 5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 sz="1600" dirty="0"/>
              <a:t>→ (5, 8) </a:t>
            </a:r>
            <a:r>
              <a:rPr lang="ko-KR" altLang="en-US" sz="1600" dirty="0"/>
              <a:t>셀이 해당 객체에 대해 책임을 진다</a:t>
            </a:r>
            <a:r>
              <a:rPr lang="en-US" altLang="ko-KR" sz="1600" dirty="0"/>
              <a:t>.</a:t>
            </a:r>
          </a:p>
          <a:p>
            <a:pPr marL="1371600" lvl="3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5B3A8-5302-6385-19C1-D30E2210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35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C03EFB7-B0CF-B67F-47EE-BB37A36C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583938-100E-B758-EA4D-5E9E93256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15" y="3238473"/>
            <a:ext cx="4182059" cy="381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930C29-C0E6-7F34-73E3-B070634EA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016" y="4350712"/>
            <a:ext cx="2361887" cy="68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07D29-7867-DB3E-BF1D-2245E67C3F3E}"/>
              </a:ext>
            </a:extLst>
          </p:cNvPr>
          <p:cNvSpPr txBox="1"/>
          <p:nvPr/>
        </p:nvSpPr>
        <p:spPr>
          <a:xfrm>
            <a:off x="5493712" y="5675673"/>
            <a:ext cx="35926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이미지/행렬에서는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row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순서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좌표에서는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순서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18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6C3EC-A623-CEBE-1489-430110B84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72A98558-8723-6BD3-007A-E6D908E13A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009505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책임 할당 </a:t>
            </a:r>
            <a:r>
              <a:rPr lang="en-US" altLang="ko-KR" sz="1800" b="1" dirty="0"/>
              <a:t>(Object Responsibility)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b="1" dirty="0"/>
              <a:t>어떤 </a:t>
            </a:r>
            <a:r>
              <a:rPr lang="en-US" altLang="ko-KR" sz="1500" b="1" dirty="0"/>
              <a:t>anchor box</a:t>
            </a:r>
            <a:r>
              <a:rPr lang="ko-KR" altLang="en-US" sz="1500" b="1" dirty="0"/>
              <a:t>가 이 객체를 예측할지 결정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책임 부여</a:t>
            </a:r>
            <a:r>
              <a:rPr lang="en-US" altLang="ko-KR" sz="1500" b="1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1. </a:t>
            </a:r>
            <a:r>
              <a:rPr lang="ko-KR" altLang="en-US" sz="1500" b="1" dirty="0"/>
              <a:t>해당 셀 안의 </a:t>
            </a:r>
            <a:r>
              <a:rPr lang="en-US" altLang="ko-KR" sz="1500" b="1" dirty="0"/>
              <a:t>Anchor Box</a:t>
            </a:r>
            <a:r>
              <a:rPr lang="ko-KR" altLang="en-US" sz="1500" b="1" dirty="0"/>
              <a:t>들 중 </a:t>
            </a:r>
            <a:r>
              <a:rPr lang="en-US" altLang="ko-KR" sz="1500" b="1" dirty="0" err="1"/>
              <a:t>IoU</a:t>
            </a:r>
            <a:r>
              <a:rPr lang="ko-KR" altLang="en-US" sz="1500" b="1" dirty="0"/>
              <a:t>가 가장 큰 것 선택</a:t>
            </a:r>
            <a:endParaRPr kumimoji="0" lang="ko-KR" altLang="ko-K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 YOLOv2 </a:t>
            </a:r>
            <a:r>
              <a:rPr lang="ko-KR" altLang="en-US" sz="1500" dirty="0"/>
              <a:t>이후에서는 한 셀에 여러 </a:t>
            </a:r>
            <a:r>
              <a:rPr lang="en-US" altLang="ko-KR" sz="1500" dirty="0"/>
              <a:t>anchor box</a:t>
            </a:r>
            <a:r>
              <a:rPr lang="ko-KR" altLang="en-US" sz="1500" dirty="0"/>
              <a:t>가 존재 </a:t>
            </a:r>
            <a:r>
              <a:rPr lang="en-US" altLang="ko-KR" sz="1500" dirty="0"/>
              <a:t>(</a:t>
            </a:r>
            <a:r>
              <a:rPr lang="ko-KR" altLang="en-US" sz="1500" dirty="0"/>
              <a:t>예</a:t>
            </a:r>
            <a:r>
              <a:rPr lang="en-US" altLang="ko-KR" sz="1500" dirty="0"/>
              <a:t>: 3</a:t>
            </a:r>
            <a:r>
              <a:rPr lang="ko-KR" altLang="en-US" sz="1500" dirty="0"/>
              <a:t>개</a:t>
            </a:r>
            <a:r>
              <a:rPr lang="en-US" altLang="ko-KR" sz="1500" dirty="0"/>
              <a:t>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해당 셀의 </a:t>
            </a:r>
            <a:r>
              <a:rPr lang="en-US" altLang="ko-KR" sz="1500" dirty="0"/>
              <a:t>anchor box</a:t>
            </a:r>
            <a:r>
              <a:rPr lang="ko-KR" altLang="en-US" sz="1500" dirty="0"/>
              <a:t>들과 </a:t>
            </a:r>
            <a:r>
              <a:rPr lang="en-US" altLang="ko-KR" sz="1500" dirty="0"/>
              <a:t>ground truth box </a:t>
            </a:r>
            <a:r>
              <a:rPr lang="ko-KR" altLang="en-US" sz="1500" dirty="0"/>
              <a:t>간의 </a:t>
            </a:r>
            <a:r>
              <a:rPr lang="en-US" altLang="ko-KR" sz="1500" dirty="0" err="1"/>
              <a:t>IoU</a:t>
            </a:r>
            <a:r>
              <a:rPr lang="ko-KR" altLang="en-US" sz="1500" dirty="0"/>
              <a:t>를 계산</a:t>
            </a:r>
            <a:endParaRPr lang="en-US" altLang="ko-KR" sz="15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/>
              <a:t> </a:t>
            </a:r>
            <a:r>
              <a:rPr lang="en-US" altLang="ko-KR" sz="1500" b="1" dirty="0" err="1"/>
              <a:t>IoU</a:t>
            </a:r>
            <a:r>
              <a:rPr lang="ko-KR" altLang="en-US" sz="1500" b="1" dirty="0"/>
              <a:t>가 가장 큰 </a:t>
            </a:r>
            <a:r>
              <a:rPr lang="en-US" altLang="ko-KR" sz="1500" b="1" dirty="0"/>
              <a:t>anchor box </a:t>
            </a:r>
            <a:r>
              <a:rPr lang="ko-KR" altLang="en-US" sz="1500" b="1" dirty="0"/>
              <a:t>하나를 선택</a:t>
            </a:r>
            <a:r>
              <a:rPr lang="ko-KR" altLang="en-US" sz="1500" dirty="0"/>
              <a:t>하고</a:t>
            </a:r>
            <a:r>
              <a:rPr lang="en-US" altLang="ko-KR" sz="1500" dirty="0"/>
              <a:t>, </a:t>
            </a:r>
            <a:r>
              <a:rPr lang="ko-KR" altLang="en-US" sz="1500" dirty="0"/>
              <a:t>그 </a:t>
            </a:r>
            <a:r>
              <a:rPr lang="en-US" altLang="ko-KR" sz="1500" dirty="0"/>
              <a:t>anchor box</a:t>
            </a:r>
            <a:r>
              <a:rPr lang="ko-KR" altLang="en-US" sz="1500" dirty="0"/>
              <a:t>가 이 객체를 예측하도록 학습시킨다</a:t>
            </a:r>
            <a:r>
              <a:rPr lang="en-US" altLang="ko-KR" sz="15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457200" lvl="1" indent="0">
              <a:lnSpc>
                <a:spcPct val="150000"/>
              </a:lnSpc>
              <a:buNone/>
            </a:pP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2. </a:t>
            </a:r>
            <a:r>
              <a:rPr lang="en-US" altLang="ko-KR" sz="1500" b="1" dirty="0"/>
              <a:t>Classification + Regression Target </a:t>
            </a:r>
            <a:r>
              <a:rPr lang="ko-KR" altLang="en-US" sz="1500" b="1" dirty="0"/>
              <a:t>설정</a:t>
            </a:r>
            <a:endParaRPr kumimoji="0" lang="ko-KR" altLang="ko-K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선택된 </a:t>
            </a:r>
            <a:r>
              <a:rPr lang="en-US" altLang="ko-KR" sz="1500" dirty="0"/>
              <a:t>anchor</a:t>
            </a:r>
            <a:r>
              <a:rPr lang="ko-KR" altLang="en-US" sz="1500" dirty="0"/>
              <a:t>에 대해 다음을 </a:t>
            </a:r>
            <a:r>
              <a:rPr lang="en-US" altLang="ko-KR" sz="1500" dirty="0"/>
              <a:t>ground truth</a:t>
            </a:r>
            <a:r>
              <a:rPr lang="ko-KR" altLang="en-US" sz="1500" dirty="0"/>
              <a:t>로 설정한다</a:t>
            </a:r>
            <a:r>
              <a:rPr lang="en-US" altLang="ko-KR" sz="1500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500" b="1" dirty="0"/>
              <a:t>		  (a) </a:t>
            </a:r>
            <a:r>
              <a:rPr lang="ko-KR" altLang="en-US" sz="1500" b="1" dirty="0" err="1"/>
              <a:t>바운딩</a:t>
            </a:r>
            <a:r>
              <a:rPr lang="ko-KR" altLang="en-US" sz="1500" b="1" dirty="0"/>
              <a:t> 박스 회귀 타겟 </a:t>
            </a:r>
            <a:r>
              <a:rPr lang="en-US" altLang="ko-KR" sz="1500" b="1" dirty="0"/>
              <a:t>(Bounding Box Regression Targets)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/>
              <a:t>                       </a:t>
            </a:r>
            <a:endParaRPr lang="en-US" altLang="ko-KR" sz="15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DC224-3D72-7E74-5F2A-F0377CC9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36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AFADC3A-81C1-D86A-2207-962F2A33E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40E79-D608-77D1-F2EF-CB23CEF3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66" y="3947463"/>
            <a:ext cx="8064980" cy="3677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43B9A3-CF0E-F7AD-8625-BF3A775F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864" y="5688171"/>
            <a:ext cx="3907645" cy="11228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674450-FF10-A365-A668-6A2AAADAF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034" y="5936472"/>
            <a:ext cx="2986490" cy="5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83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B5498-D2A5-F5C7-8657-6D04AEB5C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677850DF-3B40-0607-88B1-BA2C13CB298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009505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책임 할당 </a:t>
            </a:r>
            <a:r>
              <a:rPr lang="en-US" altLang="ko-KR" sz="1800" b="1" dirty="0"/>
              <a:t>(Object Responsibility)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/>
              <a:t>어떤 </a:t>
            </a:r>
            <a:r>
              <a:rPr lang="en-US" altLang="ko-KR" sz="1600" b="1" dirty="0"/>
              <a:t>anchor box</a:t>
            </a:r>
            <a:r>
              <a:rPr lang="ko-KR" altLang="en-US" sz="1600" b="1" dirty="0"/>
              <a:t>가 이 객체를 예측할지 결정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책임 부여</a:t>
            </a:r>
            <a:r>
              <a:rPr lang="en-US" altLang="ko-KR" sz="1600" b="1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2. </a:t>
            </a:r>
            <a:r>
              <a:rPr lang="en-US" altLang="ko-KR" sz="1600" b="1" dirty="0"/>
              <a:t>Classification + Regression Target </a:t>
            </a:r>
            <a:r>
              <a:rPr lang="ko-KR" altLang="en-US" sz="1600" b="1" dirty="0"/>
              <a:t>설정</a:t>
            </a:r>
            <a:endParaRPr lang="en-US" altLang="ko-KR" sz="1600" dirty="0"/>
          </a:p>
          <a:p>
            <a:pPr>
              <a:lnSpc>
                <a:spcPct val="150000"/>
              </a:lnSpc>
              <a:buNone/>
            </a:pPr>
            <a:r>
              <a:rPr lang="en-US" altLang="ko-KR" sz="1600" b="1" dirty="0"/>
              <a:t>		  (b) </a:t>
            </a:r>
            <a:r>
              <a:rPr lang="en-US" altLang="ko-KR" sz="1600" b="1" dirty="0" err="1"/>
              <a:t>Objectness</a:t>
            </a:r>
            <a:r>
              <a:rPr lang="en-US" altLang="ko-KR" sz="1600" b="1" dirty="0"/>
              <a:t> Confidence</a:t>
            </a:r>
          </a:p>
          <a:p>
            <a:pPr marL="1822450" lvl="4" indent="-285750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해당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객체가 있음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나타내므로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objectness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822450" lvl="4" indent="-285750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나머지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혹은 무시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(c) 클래스 타겟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one-hot 벡터로 클래스 지정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나머지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처리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해당 셀 내의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다른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anchor들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학습에서 제외하거나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objectness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학습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다른 셀의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anchor들은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IoU가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높지 않은 경우에도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objectness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=0으로 학습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323F5-52D7-BCF3-1B38-B2DB0D4E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37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463286B-48B8-129D-4821-18B68748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71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37907-F296-BDF6-298C-4C149833C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C3090F82-4577-6E07-2BC8-60AB9EDB96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009505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CNN </a:t>
            </a:r>
            <a:r>
              <a:rPr lang="ko-KR" altLang="en-US" sz="1800" b="1" dirty="0"/>
              <a:t>통과 → </a:t>
            </a:r>
            <a:r>
              <a:rPr lang="en-US" altLang="ko-KR" sz="1800" b="1" dirty="0"/>
              <a:t>Feature Map </a:t>
            </a:r>
            <a:r>
              <a:rPr lang="ko-KR" altLang="en-US" sz="1800" b="1" dirty="0"/>
              <a:t>생성</a:t>
            </a:r>
            <a:endParaRPr lang="en-US" altLang="ko-KR" sz="18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b="1" dirty="0"/>
              <a:t>핵심 개념</a:t>
            </a:r>
            <a:r>
              <a:rPr lang="en-US" altLang="ko-KR" sz="1500" b="1" dirty="0"/>
              <a:t>: Feature Map </a:t>
            </a:r>
            <a:r>
              <a:rPr lang="ko-KR" altLang="en-US" sz="1500" b="1" dirty="0"/>
              <a:t>생성이란</a:t>
            </a:r>
            <a:r>
              <a:rPr lang="en-US" altLang="ko-KR" sz="1500" b="1" dirty="0"/>
              <a:t>?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 입력 이미지</a:t>
            </a:r>
            <a:r>
              <a:rPr lang="ko-KR" altLang="en-US" sz="1500" dirty="0"/>
              <a:t>에는 객체가 있지만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픽셀값</a:t>
            </a:r>
            <a:r>
              <a:rPr lang="ko-KR" altLang="en-US" sz="1500" dirty="0"/>
              <a:t> 그 자체만으로는 의미 있는 정보</a:t>
            </a:r>
            <a:r>
              <a:rPr lang="en-US" altLang="ko-KR" sz="1500" dirty="0"/>
              <a:t>(</a:t>
            </a:r>
            <a:r>
              <a:rPr lang="ko-KR" altLang="en-US" sz="1500" dirty="0"/>
              <a:t>예</a:t>
            </a:r>
            <a:r>
              <a:rPr lang="en-US" altLang="ko-KR" sz="1500" dirty="0"/>
              <a:t>: </a:t>
            </a:r>
            <a:r>
              <a:rPr lang="ko-KR" altLang="en-US" sz="1500" dirty="0"/>
              <a:t>개</a:t>
            </a:r>
            <a:r>
              <a:rPr lang="en-US" altLang="ko-KR" sz="1500" dirty="0"/>
              <a:t>, </a:t>
            </a:r>
            <a:r>
              <a:rPr lang="ko-KR" altLang="en-US" sz="1500" dirty="0"/>
              <a:t>사람</a:t>
            </a:r>
            <a:r>
              <a:rPr lang="en-US" altLang="ko-KR" sz="1500" dirty="0"/>
              <a:t>, </a:t>
            </a:r>
            <a:r>
              <a:rPr lang="ko-KR" altLang="en-US" sz="1500" dirty="0"/>
              <a:t>자동차 등</a:t>
            </a:r>
            <a:r>
              <a:rPr lang="en-US" altLang="ko-KR" sz="1500" dirty="0"/>
              <a:t>)</a:t>
            </a:r>
            <a:r>
              <a:rPr lang="ko-KR" altLang="en-US" sz="1500" dirty="0"/>
              <a:t>를 파악하기 어려움</a:t>
            </a:r>
            <a:endParaRPr lang="en-US" altLang="ko-KR" sz="15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그래서 </a:t>
            </a:r>
            <a:r>
              <a:rPr lang="en-US" altLang="ko-KR" sz="1500" dirty="0"/>
              <a:t>CNN</a:t>
            </a:r>
            <a:r>
              <a:rPr lang="ko-KR" altLang="en-US" sz="1500" dirty="0"/>
              <a:t>을 통해 이미지에서 고수준 시각 특징을 추출함</a:t>
            </a:r>
            <a:endParaRPr lang="en-US" altLang="ko-KR" sz="15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 CNN</a:t>
            </a:r>
            <a:r>
              <a:rPr lang="ko-KR" altLang="en-US" sz="1500" dirty="0"/>
              <a:t>의 출력은 원래 이미지보다 </a:t>
            </a:r>
            <a:r>
              <a:rPr lang="ko-KR" altLang="en-US" sz="1500" b="1" dirty="0"/>
              <a:t>작고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깊은 채널을 가진 </a:t>
            </a:r>
            <a:r>
              <a:rPr lang="en-US" altLang="ko-KR" sz="1500" b="1" dirty="0"/>
              <a:t>Feature Map</a:t>
            </a:r>
            <a:r>
              <a:rPr lang="ko-KR" altLang="en-US" sz="1500" dirty="0"/>
              <a:t>이 됨</a:t>
            </a:r>
            <a:endParaRPr lang="en-US" altLang="ko-KR" sz="15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이 </a:t>
            </a:r>
            <a:r>
              <a:rPr lang="en-US" altLang="ko-KR" sz="1500" dirty="0"/>
              <a:t>Feature Map</a:t>
            </a:r>
            <a:r>
              <a:rPr lang="ko-KR" altLang="en-US" sz="1500" dirty="0"/>
              <a:t>이 </a:t>
            </a:r>
            <a:r>
              <a:rPr lang="en-US" altLang="ko-KR" sz="1500" dirty="0"/>
              <a:t>YOLO</a:t>
            </a:r>
            <a:r>
              <a:rPr lang="ko-KR" altLang="en-US" sz="1500" dirty="0"/>
              <a:t>에서 </a:t>
            </a:r>
            <a:r>
              <a:rPr lang="ko-KR" altLang="en-US" sz="1500" b="1" dirty="0"/>
              <a:t>객체의 위치와 클래스</a:t>
            </a:r>
            <a:r>
              <a:rPr lang="ko-KR" altLang="en-US" sz="1500" dirty="0"/>
              <a:t>를 예측하는 데 사용됨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b="1" dirty="0"/>
              <a:t> </a:t>
            </a:r>
            <a:r>
              <a:rPr lang="en-US" altLang="ko-KR" sz="1500" b="1" dirty="0"/>
              <a:t>YOLO</a:t>
            </a:r>
            <a:r>
              <a:rPr lang="ko-KR" altLang="en-US" sz="1500" b="1" dirty="0"/>
              <a:t>에서는 최종 </a:t>
            </a:r>
            <a:r>
              <a:rPr lang="en-US" altLang="ko-KR" sz="1500" b="1" dirty="0"/>
              <a:t>Feature Map</a:t>
            </a:r>
            <a:r>
              <a:rPr lang="ko-KR" altLang="en-US" sz="1500" b="1" dirty="0"/>
              <a:t>의 </a:t>
            </a:r>
            <a:r>
              <a:rPr lang="en-US" altLang="ko-KR" sz="1500" b="1" dirty="0"/>
              <a:t>(H × W) </a:t>
            </a:r>
            <a:r>
              <a:rPr lang="ko-KR" altLang="en-US" sz="1500" b="1" dirty="0"/>
              <a:t>해상도를 </a:t>
            </a:r>
            <a:r>
              <a:rPr lang="en-US" altLang="ko-KR" sz="1500" b="1" dirty="0"/>
              <a:t>"</a:t>
            </a:r>
            <a:r>
              <a:rPr lang="ko-KR" altLang="en-US" sz="1500" b="1" dirty="0"/>
              <a:t>그리드</a:t>
            </a:r>
            <a:r>
              <a:rPr lang="en-US" altLang="ko-KR" sz="1500" b="1" dirty="0"/>
              <a:t>"</a:t>
            </a:r>
            <a:r>
              <a:rPr lang="ko-KR" altLang="en-US" sz="1500" b="1" dirty="0"/>
              <a:t>로 간주한다</a:t>
            </a:r>
            <a:r>
              <a:rPr lang="en-US" altLang="ko-KR" sz="1500" b="1" dirty="0"/>
              <a:t>.</a:t>
            </a:r>
            <a:br>
              <a:rPr lang="ko-KR" altLang="en-US" sz="1500" dirty="0"/>
            </a:br>
            <a:r>
              <a:rPr lang="ko-KR" altLang="en-US" sz="1500" dirty="0"/>
              <a:t>즉</a:t>
            </a:r>
            <a:r>
              <a:rPr lang="en-US" altLang="ko-KR" sz="1500" dirty="0"/>
              <a:t>, </a:t>
            </a:r>
            <a:r>
              <a:rPr lang="en-US" altLang="ko-KR" sz="1500" b="1" dirty="0"/>
              <a:t>Feature Map</a:t>
            </a:r>
            <a:r>
              <a:rPr lang="ko-KR" altLang="en-US" sz="1500" b="1" dirty="0"/>
              <a:t>의 각 셀 </a:t>
            </a:r>
            <a:r>
              <a:rPr lang="en-US" altLang="ko-KR" sz="1500" b="1" dirty="0"/>
              <a:t>= </a:t>
            </a:r>
            <a:r>
              <a:rPr lang="ko-KR" altLang="en-US" sz="1500" b="1" dirty="0"/>
              <a:t>원본 이미지의 특정 영역을 담당하는 그리드 셀</a:t>
            </a:r>
            <a:r>
              <a:rPr lang="ko-KR" altLang="en-US" sz="1500" dirty="0"/>
              <a:t>이 된다</a:t>
            </a:r>
            <a:r>
              <a:rPr lang="en-US" altLang="ko-KR" sz="1500" dirty="0"/>
              <a:t>.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0CBE3-DEC7-A48D-1FBE-F0D381FB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38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28902C6-A353-8A6F-7C53-541A4F21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28D141-F044-6E5E-9624-ED6182B7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28" y="4753960"/>
            <a:ext cx="5472665" cy="19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3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28CE7-248C-6FE7-D3D1-F0C1FE6C4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F0EAD690-50B5-F8DF-F438-F0E350C255B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009505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예측수행</a:t>
            </a:r>
            <a:r>
              <a:rPr lang="en-US" altLang="ko-KR" sz="1800" b="1" dirty="0"/>
              <a:t>:</a:t>
            </a:r>
            <a:r>
              <a:rPr lang="en-US" altLang="ko-KR" sz="1600" b="1" dirty="0"/>
              <a:t> </a:t>
            </a:r>
            <a:r>
              <a:rPr lang="ko-KR" altLang="en-US" sz="1600" dirty="0"/>
              <a:t>입력 이미지에 대해 각 그리드 셀과 앵커 박스를 기준으로</a:t>
            </a:r>
            <a:r>
              <a:rPr lang="en-US" altLang="ko-KR" sz="1600" dirty="0"/>
              <a:t>, </a:t>
            </a:r>
            <a:r>
              <a:rPr lang="ko-KR" altLang="en-US" sz="1600" dirty="0"/>
              <a:t>객체의 존재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위치 좌표</a:t>
            </a:r>
            <a:r>
              <a:rPr lang="en-US" altLang="ko-KR" sz="1600" dirty="0"/>
              <a:t>, </a:t>
            </a:r>
            <a:r>
              <a:rPr lang="ko-KR" altLang="en-US" sz="1600" dirty="0"/>
              <a:t>크기</a:t>
            </a:r>
            <a:r>
              <a:rPr lang="en-US" altLang="ko-KR" sz="1600" dirty="0"/>
              <a:t>, </a:t>
            </a:r>
            <a:r>
              <a:rPr lang="ko-KR" altLang="en-US" sz="1600" dirty="0"/>
              <a:t>클래스 정보를 추정하는 연산을 수행하는 것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/>
              <a:t>예측값은</a:t>
            </a:r>
            <a:r>
              <a:rPr lang="ko-KR" altLang="en-US" sz="1600" dirty="0"/>
              <a:t> 최종적으로 어디에 쓰나</a:t>
            </a:r>
            <a:r>
              <a:rPr lang="en-US" altLang="ko-KR" sz="1600" dirty="0"/>
              <a:t>?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600" dirty="0"/>
              <a:t>          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생성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예측된 중심 좌표 </a:t>
            </a:r>
            <a:r>
              <a:rPr lang="en-US" altLang="ko-KR" sz="1600" dirty="0"/>
              <a:t>(bx, by) </a:t>
            </a:r>
            <a:r>
              <a:rPr lang="ko-KR" altLang="en-US" sz="1600" dirty="0"/>
              <a:t>와 크기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bw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bh</a:t>
            </a:r>
            <a:r>
              <a:rPr lang="en-US" altLang="ko-KR" sz="1600" dirty="0"/>
              <a:t>) </a:t>
            </a:r>
            <a:r>
              <a:rPr lang="ko-KR" altLang="en-US" sz="1600" dirty="0"/>
              <a:t>를 이용해 원본 이미지 위에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박스를 그린다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600" dirty="0"/>
              <a:t>         ② 클래스 분류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예측된 클래스 확률 </a:t>
            </a:r>
            <a:r>
              <a:rPr lang="en-US" altLang="ko-KR" sz="1600" dirty="0" err="1"/>
              <a:t>p</a:t>
            </a:r>
            <a:r>
              <a:rPr lang="en-US" altLang="ko-KR" sz="1600" baseline="-25000" dirty="0" err="1"/>
              <a:t>cls</a:t>
            </a:r>
            <a:r>
              <a:rPr lang="en-US" altLang="ko-KR" sz="1600" dirty="0"/>
              <a:t> ​</a:t>
            </a:r>
            <a:r>
              <a:rPr lang="ko-KR" altLang="en-US" sz="1600" dirty="0"/>
              <a:t>를 기반으로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안에 무엇이 있는지 판단한다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600" dirty="0"/>
              <a:t>         ③ 불필요한 박스 제거 </a:t>
            </a:r>
            <a:r>
              <a:rPr lang="en-US" altLang="ko-KR" sz="1600" dirty="0"/>
              <a:t>(NMS)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여러 셀이 같은 객체를 중복해서 예측하는 경우가 있기 때문에</a:t>
            </a:r>
            <a:r>
              <a:rPr lang="en-US" altLang="ko-KR" sz="1600" dirty="0"/>
              <a:t>,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Non-Maximum Suppression (NMS)</a:t>
            </a:r>
            <a:r>
              <a:rPr lang="ko-KR" altLang="en-US" sz="1600" dirty="0"/>
              <a:t> 알고리즘으로 중복을 제거한다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가장 신뢰도 높은 박스만 남기고 나머지는 제거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A2C88-635E-4C48-D6D3-31BE2DB7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39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8C436CB-CA65-AC5C-FC38-366DAE57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88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074112"/>
            <a:ext cx="8278317" cy="56314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2300" b="1" dirty="0"/>
              <a:t>Region Proposal Network (RPN)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en-US" altLang="ko-KR" sz="2300" dirty="0"/>
              <a:t>RPN</a:t>
            </a:r>
            <a:r>
              <a:rPr lang="ko-KR" altLang="en-US" sz="2300" dirty="0"/>
              <a:t> 방식은 후보 영역</a:t>
            </a:r>
            <a:r>
              <a:rPr lang="en-US" altLang="ko-KR" sz="2300" dirty="0"/>
              <a:t>(Region Proposal)</a:t>
            </a:r>
            <a:r>
              <a:rPr lang="ko-KR" altLang="en-US" sz="2300" dirty="0"/>
              <a:t>을 추출하는 네트워크이다</a:t>
            </a:r>
            <a:r>
              <a:rPr lang="en-US" altLang="ko-KR" sz="2300" dirty="0"/>
              <a:t>. RPN</a:t>
            </a:r>
            <a:r>
              <a:rPr lang="ko-KR" altLang="en-US" sz="2300" dirty="0"/>
              <a:t>은 특성 맵</a:t>
            </a:r>
            <a:r>
              <a:rPr lang="en-US" altLang="ko-KR" sz="2300" dirty="0"/>
              <a:t>(feature map)</a:t>
            </a:r>
            <a:r>
              <a:rPr lang="ko-KR" altLang="en-US" sz="2300" dirty="0"/>
              <a:t>에서 객체가 있을 가능성이 높은 영역을 자동으로 추출하는 역할을 하며</a:t>
            </a:r>
            <a:r>
              <a:rPr lang="en-US" altLang="ko-KR" sz="2300" dirty="0"/>
              <a:t>, </a:t>
            </a:r>
            <a:r>
              <a:rPr lang="ko-KR" altLang="en-US" sz="2300" dirty="0"/>
              <a:t>이를 통해 전통적인 후보 영역 추출 방법을 대체한다</a:t>
            </a:r>
            <a:r>
              <a:rPr lang="en-US" altLang="ko-KR" sz="2300" dirty="0"/>
              <a:t>.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en-US" altLang="ko-KR" sz="2300" b="1" dirty="0">
                <a:solidFill>
                  <a:srgbClr val="0070C0"/>
                </a:solidFill>
              </a:rPr>
              <a:t>RPN</a:t>
            </a:r>
            <a:r>
              <a:rPr lang="ko-KR" altLang="en-US" sz="2300" b="1" dirty="0">
                <a:solidFill>
                  <a:srgbClr val="0070C0"/>
                </a:solidFill>
              </a:rPr>
              <a:t>은 앵커 기반 객체 탐지의 학습 원리를 그대로 적용하되</a:t>
            </a:r>
            <a:r>
              <a:rPr lang="en-US" altLang="ko-KR" sz="2300" b="1" dirty="0">
                <a:solidFill>
                  <a:srgbClr val="0070C0"/>
                </a:solidFill>
              </a:rPr>
              <a:t>, </a:t>
            </a:r>
            <a:br>
              <a:rPr lang="en-US" altLang="ko-KR" sz="2300" b="1" dirty="0">
                <a:solidFill>
                  <a:srgbClr val="0070C0"/>
                </a:solidFill>
              </a:rPr>
            </a:br>
            <a:r>
              <a:rPr lang="ko-KR" altLang="en-US" sz="2300" b="1" dirty="0">
                <a:solidFill>
                  <a:srgbClr val="0070C0"/>
                </a:solidFill>
              </a:rPr>
              <a:t>목표가 최종 객체 분류가 아닌 </a:t>
            </a:r>
            <a:r>
              <a:rPr lang="en-US" altLang="ko-KR" sz="2300" b="1" dirty="0">
                <a:solidFill>
                  <a:srgbClr val="0070C0"/>
                </a:solidFill>
              </a:rPr>
              <a:t>"</a:t>
            </a:r>
            <a:r>
              <a:rPr lang="ko-KR" altLang="en-US" sz="2300" b="1" dirty="0">
                <a:solidFill>
                  <a:srgbClr val="0070C0"/>
                </a:solidFill>
              </a:rPr>
              <a:t>좋은 후보 영역</a:t>
            </a:r>
            <a:r>
              <a:rPr lang="en-US" altLang="ko-KR" sz="2300" b="1" dirty="0">
                <a:solidFill>
                  <a:srgbClr val="0070C0"/>
                </a:solidFill>
              </a:rPr>
              <a:t>(Region Proposal)"</a:t>
            </a:r>
            <a:r>
              <a:rPr lang="ko-KR" altLang="en-US" sz="2300" b="1" dirty="0">
                <a:solidFill>
                  <a:srgbClr val="0070C0"/>
                </a:solidFill>
              </a:rPr>
              <a:t>을 빠르고 효율적으로 찾는 데 특화되어 있다는 차이점이 있다</a:t>
            </a:r>
            <a:r>
              <a:rPr lang="en-US" altLang="ko-KR" sz="2300" b="1" dirty="0">
                <a:solidFill>
                  <a:srgbClr val="0070C0"/>
                </a:solidFill>
              </a:rPr>
              <a:t>.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en-US" altLang="ko-KR" sz="2300" b="1" dirty="0"/>
              <a:t>RPN(Region Proposal Network)</a:t>
            </a:r>
            <a:r>
              <a:rPr lang="ko-KR" altLang="en-US" sz="2300" b="1" dirty="0"/>
              <a:t>의 기본 원리</a:t>
            </a:r>
            <a:endParaRPr lang="en-US" altLang="ko-KR" sz="2300" b="1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300" dirty="0"/>
              <a:t> RPN</a:t>
            </a:r>
            <a:r>
              <a:rPr lang="ko-KR" altLang="en-US" sz="2300" dirty="0"/>
              <a:t>은 특성 </a:t>
            </a:r>
            <a:r>
              <a:rPr lang="ko-KR" altLang="en-US" sz="2300" dirty="0" err="1"/>
              <a:t>맵의</a:t>
            </a:r>
            <a:r>
              <a:rPr lang="ko-KR" altLang="en-US" sz="2300" dirty="0"/>
              <a:t> 각 위치에서 </a:t>
            </a:r>
            <a:r>
              <a:rPr lang="ko-KR" altLang="en-US" sz="2300" b="1" dirty="0"/>
              <a:t>슬라이딩 윈도우</a:t>
            </a:r>
            <a:r>
              <a:rPr lang="ko-KR" altLang="en-US" sz="2300" dirty="0"/>
              <a:t>를 사용하여 후보 영역을 생성한다</a:t>
            </a:r>
            <a:r>
              <a:rPr lang="en-US" altLang="ko-KR" sz="2300" dirty="0"/>
              <a:t>. </a:t>
            </a:r>
            <a:r>
              <a:rPr lang="ko-KR" altLang="en-US" sz="2300" dirty="0"/>
              <a:t>중요한 점은 </a:t>
            </a:r>
            <a:r>
              <a:rPr lang="ko-KR" altLang="en-US" sz="2300" b="1" dirty="0"/>
              <a:t>하나의 윈도우</a:t>
            </a:r>
            <a:r>
              <a:rPr lang="en-US" altLang="ko-KR" sz="2300" dirty="0"/>
              <a:t>(</a:t>
            </a:r>
            <a:r>
              <a:rPr lang="ko-KR" altLang="en-US" sz="2300" dirty="0"/>
              <a:t>또는 </a:t>
            </a:r>
            <a:r>
              <a:rPr lang="en-US" altLang="ko-KR" sz="2300" dirty="0"/>
              <a:t>"</a:t>
            </a:r>
            <a:r>
              <a:rPr lang="ko-KR" altLang="en-US" sz="2300" dirty="0"/>
              <a:t>슬라이딩 필터</a:t>
            </a:r>
            <a:r>
              <a:rPr lang="en-US" altLang="ko-KR" sz="2300" dirty="0"/>
              <a:t>")</a:t>
            </a:r>
            <a:r>
              <a:rPr lang="ko-KR" altLang="en-US" sz="2300" dirty="0"/>
              <a:t>가 </a:t>
            </a:r>
            <a:r>
              <a:rPr lang="ko-KR" altLang="en-US" sz="2300" b="1" dirty="0"/>
              <a:t>여러 크기와 비율</a:t>
            </a:r>
            <a:r>
              <a:rPr lang="ko-KR" altLang="en-US" sz="2300" dirty="0"/>
              <a:t>의 </a:t>
            </a:r>
            <a:r>
              <a:rPr lang="en-US" altLang="ko-KR" sz="2300" b="1" dirty="0"/>
              <a:t>Anchor Boxes</a:t>
            </a:r>
            <a:r>
              <a:rPr lang="ko-KR" altLang="en-US" sz="2300" dirty="0"/>
              <a:t>를 생성한다는 것이다</a:t>
            </a:r>
            <a:r>
              <a:rPr lang="en-US" altLang="ko-KR" sz="2300" dirty="0"/>
              <a:t>.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0" lang="en-US" altLang="ko-KR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RPN에서</a:t>
            </a:r>
            <a:r>
              <a:rPr kumimoji="0" lang="ko-KR" altLang="ko-KR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슬라이딩 윈도우는 "앵커박스를 적용하는 </a:t>
            </a:r>
            <a:r>
              <a:rPr kumimoji="0" lang="ko-KR" altLang="ko-KR" sz="2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장소"이자</a:t>
            </a:r>
            <a:r>
              <a:rPr kumimoji="0" lang="ko-KR" altLang="ko-KR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그 앵커박스들에 대해 </a:t>
            </a:r>
            <a:r>
              <a:rPr kumimoji="0" lang="ko-KR" altLang="ko-KR" sz="2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object인지</a:t>
            </a:r>
            <a:r>
              <a:rPr kumimoji="0" lang="ko-KR" altLang="ko-KR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아닌지를 판단하고 위치를 조정하는 역할을 </a:t>
            </a:r>
            <a:r>
              <a:rPr kumimoji="0" lang="ko-KR" altLang="en-US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FFA6BF-262B-878C-DA62-F78FA2C6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35B28-97C7-13F1-6103-AE75B60F9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0A5B7367-475E-CB1E-C340-3CF8EB10BDF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009505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예측수행</a:t>
            </a:r>
            <a:r>
              <a:rPr lang="en-US" altLang="ko-KR" sz="1800" b="1" dirty="0"/>
              <a:t>: </a:t>
            </a:r>
            <a:r>
              <a:rPr lang="en-US" altLang="ko-KR" sz="1500" dirty="0"/>
              <a:t>YOLO</a:t>
            </a:r>
            <a:r>
              <a:rPr lang="ko-KR" altLang="en-US" sz="1500" dirty="0"/>
              <a:t>에서의 예측은 각 그리드 셀</a:t>
            </a:r>
            <a:r>
              <a:rPr lang="en-US" altLang="ko-KR" sz="1500" dirty="0"/>
              <a:t>(Cell)</a:t>
            </a:r>
            <a:r>
              <a:rPr lang="ko-KR" altLang="en-US" sz="1500" dirty="0"/>
              <a:t>이 </a:t>
            </a:r>
            <a:r>
              <a:rPr lang="ko-KR" altLang="en-US" sz="1500" b="1" dirty="0"/>
              <a:t>고정된 개수의 </a:t>
            </a:r>
            <a:r>
              <a:rPr lang="en-US" altLang="ko-KR" sz="1500" b="1" dirty="0"/>
              <a:t>Anchor Box</a:t>
            </a:r>
            <a:r>
              <a:rPr lang="ko-KR" altLang="en-US" sz="1500" dirty="0"/>
              <a:t>에 대해 아래와 같은 정보를 출력하는 것이다</a:t>
            </a:r>
            <a:r>
              <a:rPr lang="en-US" altLang="ko-KR" sz="1500" dirty="0"/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5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예측 대상 요약 </a:t>
            </a:r>
            <a:endParaRPr lang="en-US" altLang="ko-KR" sz="15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</a:rPr>
              <a:t>x,</a:t>
            </a:r>
            <a:r>
              <a:rPr lang="ko-KR" altLang="en-US" sz="1500" dirty="0"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</a:rPr>
              <a:t>y</a:t>
            </a:r>
            <a:r>
              <a:rPr lang="ko-KR" altLang="en-US" sz="1500" dirty="0"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</a:rPr>
              <a:t>: </a:t>
            </a:r>
            <a:r>
              <a:rPr lang="ko-KR" altLang="en-US" sz="1500" dirty="0"/>
              <a:t>셀 기준 상대 위치 </a:t>
            </a:r>
            <a:r>
              <a:rPr lang="en-US" altLang="ko-KR" sz="1500" dirty="0"/>
              <a:t>(0~1 </a:t>
            </a:r>
            <a:r>
              <a:rPr lang="ko-KR" altLang="en-US" sz="1500" dirty="0"/>
              <a:t>사이의 값</a:t>
            </a:r>
            <a:r>
              <a:rPr lang="en-US" altLang="ko-KR" sz="1500" dirty="0"/>
              <a:t>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W,</a:t>
            </a:r>
            <a:r>
              <a:rPr lang="ko-KR" altLang="en-US" sz="1500" dirty="0"/>
              <a:t> </a:t>
            </a:r>
            <a:r>
              <a:rPr lang="en-US" altLang="ko-KR" sz="1500" dirty="0"/>
              <a:t>h</a:t>
            </a:r>
            <a:r>
              <a:rPr lang="ko-KR" altLang="en-US" sz="1500" dirty="0"/>
              <a:t> </a:t>
            </a:r>
            <a:r>
              <a:rPr lang="en-US" altLang="ko-KR" sz="1500" dirty="0"/>
              <a:t>:</a:t>
            </a:r>
            <a:r>
              <a:rPr lang="ko-KR" altLang="en-US" sz="1500" dirty="0"/>
              <a:t> </a:t>
            </a:r>
            <a:r>
              <a:rPr lang="en-US" altLang="ko-KR" sz="1500" dirty="0"/>
              <a:t>Anchor box </a:t>
            </a:r>
            <a:r>
              <a:rPr lang="ko-KR" altLang="en-US" sz="1500" dirty="0"/>
              <a:t>기준 상대 크기 </a:t>
            </a:r>
            <a:r>
              <a:rPr lang="en-US" altLang="ko-KR" sz="1500" dirty="0"/>
              <a:t>(log scale </a:t>
            </a:r>
            <a:r>
              <a:rPr lang="ko-KR" altLang="en-US" sz="1500" dirty="0"/>
              <a:t>또는 </a:t>
            </a:r>
            <a:r>
              <a:rPr lang="en-US" altLang="ko-KR" sz="1500" dirty="0"/>
              <a:t>exp </a:t>
            </a:r>
            <a:r>
              <a:rPr lang="ko-KR" altLang="en-US" sz="1500" dirty="0"/>
              <a:t>변환 사용</a:t>
            </a:r>
            <a:r>
              <a:rPr lang="en-US" altLang="ko-KR" sz="1500" dirty="0"/>
              <a:t>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/>
              <a:t>objectness</a:t>
            </a:r>
            <a:r>
              <a:rPr lang="en-US" altLang="ko-KR" sz="1500" dirty="0"/>
              <a:t> score : </a:t>
            </a:r>
            <a:r>
              <a:rPr lang="ko-KR" altLang="en-US" sz="1500" dirty="0"/>
              <a:t>이 박스에 객체가 있을 확률</a:t>
            </a:r>
            <a:endParaRPr lang="en-US" altLang="ko-KR" sz="15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/>
              <a:t>class probability class probability : </a:t>
            </a:r>
            <a:r>
              <a:rPr lang="ko-KR" altLang="en-US" sz="1500" dirty="0"/>
              <a:t>객체가 어떤 클래스인지 확률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Softmax</a:t>
            </a:r>
            <a:r>
              <a:rPr lang="en-US" altLang="ko-KR" sz="1500" dirty="0"/>
              <a:t> </a:t>
            </a:r>
            <a:r>
              <a:rPr lang="ko-KR" altLang="en-US" sz="1500" dirty="0"/>
              <a:t>또는 </a:t>
            </a:r>
            <a:r>
              <a:rPr lang="en-US" altLang="ko-KR" sz="1500" dirty="0"/>
              <a:t>Sigmoid)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/>
              <a:t>Feature Map </a:t>
            </a:r>
            <a:r>
              <a:rPr lang="ko-KR" altLang="en-US" sz="1500" dirty="0"/>
              <a:t>해석</a:t>
            </a:r>
            <a:r>
              <a:rPr lang="en-US" altLang="ko-KR" sz="1500" dirty="0"/>
              <a:t>: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최종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(예: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13 × 13 × 255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)은 다음 구조로 재해석</a:t>
            </a:r>
            <a:r>
              <a:rPr lang="ko-KR" altLang="en-US" sz="1500" dirty="0"/>
              <a:t>된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</a:t>
            </a: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13 × 13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셀 개수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anchor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개수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85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예측값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수 (COCO 기준)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7735F-0521-E6F7-C923-FD16B1E3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40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EDBA7DB-0EB8-2EDB-A524-1081B3E7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705B9E-5C17-5B44-1EA3-6D0F59BC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9" y="1873611"/>
            <a:ext cx="7929032" cy="413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5B9413-3B7B-47ED-31AA-3442590C2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36" y="5214817"/>
            <a:ext cx="3953427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4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D48C-9CD5-B3ED-D521-9B1D630C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0619D871-5C9E-710C-0CC3-F541ABDBC16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009505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예측수행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그리드 셀 위치와 </a:t>
            </a:r>
            <a:r>
              <a:rPr lang="ko-KR" altLang="en-US" sz="1800" b="1" dirty="0" err="1"/>
              <a:t>예측값</a:t>
            </a:r>
            <a:r>
              <a:rPr lang="ko-KR" altLang="en-US" sz="1800" b="1" dirty="0"/>
              <a:t> 변환</a:t>
            </a:r>
            <a:r>
              <a:rPr lang="en-US" altLang="ko-KR" sz="1800" b="1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그리드 셀 위치 표기</a:t>
            </a:r>
            <a:r>
              <a:rPr lang="en-US" altLang="ko-KR" sz="1600" dirty="0"/>
              <a:t>: </a:t>
            </a:r>
            <a:r>
              <a:rPr lang="ko-KR" altLang="en-US" sz="1600" dirty="0"/>
              <a:t>이미지를 </a:t>
            </a:r>
            <a:r>
              <a:rPr lang="en-US" altLang="ko-KR" sz="1600" dirty="0"/>
              <a:t>S × S </a:t>
            </a:r>
            <a:r>
              <a:rPr lang="ko-KR" altLang="en-US" sz="1600" dirty="0"/>
              <a:t>크기의 격자</a:t>
            </a:r>
            <a:r>
              <a:rPr lang="en-US" altLang="ko-KR" sz="1600" dirty="0"/>
              <a:t>(grid)</a:t>
            </a:r>
            <a:r>
              <a:rPr lang="ko-KR" altLang="en-US" sz="1600" dirty="0"/>
              <a:t>로 나눈다</a:t>
            </a:r>
            <a:r>
              <a:rPr lang="en-US" altLang="ko-KR" sz="1600" dirty="0"/>
              <a:t>.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예</a:t>
            </a:r>
            <a:r>
              <a:rPr lang="en-US" altLang="ko-KR" sz="1600" dirty="0"/>
              <a:t>) S = 13 </a:t>
            </a:r>
            <a:r>
              <a:rPr lang="ko-KR" altLang="en-US" sz="1600" dirty="0"/>
              <a:t>일 때</a:t>
            </a:r>
            <a:r>
              <a:rPr lang="en-US" altLang="ko-KR" sz="1600" dirty="0"/>
              <a:t>, </a:t>
            </a:r>
            <a:r>
              <a:rPr lang="ko-KR" altLang="en-US" sz="1600" dirty="0"/>
              <a:t>특정 셀 위치가 </a:t>
            </a:r>
            <a:r>
              <a:rPr lang="en-US" altLang="ko-KR" sz="1600" dirty="0"/>
              <a:t>(cx, cy) = (3, 7) </a:t>
            </a:r>
            <a:r>
              <a:rPr lang="ko-KR" altLang="en-US" sz="1600" dirty="0"/>
              <a:t>이라면</a:t>
            </a:r>
            <a:r>
              <a:rPr lang="en-US" altLang="ko-KR" sz="1600" dirty="0"/>
              <a:t>,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4</a:t>
            </a:r>
            <a:r>
              <a:rPr lang="ko-KR" altLang="en-US" sz="1600" dirty="0"/>
              <a:t>번째 열</a:t>
            </a:r>
            <a:r>
              <a:rPr lang="en-US" altLang="ko-KR" sz="1600" dirty="0"/>
              <a:t>(0</a:t>
            </a:r>
            <a:r>
              <a:rPr lang="ko-KR" altLang="en-US" sz="1600" dirty="0"/>
              <a:t>부터 세므로 </a:t>
            </a:r>
            <a:r>
              <a:rPr lang="en-US" altLang="ko-KR" sz="1600" dirty="0"/>
              <a:t>3)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8</a:t>
            </a:r>
            <a:r>
              <a:rPr lang="ko-KR" altLang="en-US" sz="1600" dirty="0"/>
              <a:t>번째 행 위치</a:t>
            </a:r>
            <a:r>
              <a:rPr lang="en-US" altLang="ko-KR" sz="1600" dirty="0"/>
              <a:t>(0</a:t>
            </a:r>
            <a:r>
              <a:rPr lang="ko-KR" altLang="en-US" sz="1600" dirty="0"/>
              <a:t>부터 세므로 </a:t>
            </a:r>
            <a:r>
              <a:rPr lang="en-US" altLang="ko-KR" sz="1600" dirty="0"/>
              <a:t>7)</a:t>
            </a:r>
            <a:r>
              <a:rPr lang="ko-KR" altLang="en-US" sz="1600" dirty="0"/>
              <a:t>라는 뜻임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CNN</a:t>
            </a:r>
            <a:r>
              <a:rPr lang="ko-KR" altLang="en-US" sz="1600" dirty="0"/>
              <a:t>이 예측하는 값</a:t>
            </a:r>
            <a:r>
              <a:rPr lang="en-US" altLang="ko-KR" sz="1600" dirty="0"/>
              <a:t>: </a:t>
            </a:r>
            <a:r>
              <a:rPr lang="ko-KR" altLang="en-US" sz="1600" dirty="0"/>
              <a:t>각 셀은 </a:t>
            </a:r>
            <a:r>
              <a:rPr lang="en-US" altLang="ko-KR" sz="1600" dirty="0"/>
              <a:t>Anchor Box</a:t>
            </a:r>
            <a:r>
              <a:rPr lang="ko-KR" altLang="en-US" sz="1600" dirty="0"/>
              <a:t>마다 다음 값을 예측한다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BC8F6-890A-5FD4-6E7C-6F9FA8FD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41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1C38A2A-43E9-2FD5-1B91-8968ACB48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ACC92-1239-66E4-49A7-0278F3B6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08" y="1931218"/>
            <a:ext cx="3802062" cy="11794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A857A4-4BE8-F353-9397-3042EF2FB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735" y="4863690"/>
            <a:ext cx="3467584" cy="523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B45F3D-1942-F29F-88A7-92AFE63DC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766" y="5393123"/>
            <a:ext cx="4598219" cy="13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45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9EA4F-ED4A-DEDF-0894-A464FD1C2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A881D242-DFD8-8F47-C224-64457C046B2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009505"/>
            <a:ext cx="8486125" cy="57119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예측수행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그리드 셀 위치와 </a:t>
            </a:r>
            <a:r>
              <a:rPr lang="ko-KR" altLang="en-US" sz="1800" b="1" dirty="0" err="1"/>
              <a:t>예측값</a:t>
            </a:r>
            <a:r>
              <a:rPr lang="ko-KR" altLang="en-US" sz="1800" b="1" dirty="0"/>
              <a:t> 변환</a:t>
            </a:r>
            <a:r>
              <a:rPr lang="en-US" altLang="ko-KR" sz="1800" b="1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위치 좌표 변환</a:t>
            </a: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전체 이미지를 </a:t>
            </a:r>
            <a:r>
              <a:rPr lang="en-US" altLang="ko-KR" sz="1500" dirty="0"/>
              <a:t>0~1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정규화하려면</a:t>
            </a:r>
            <a:r>
              <a:rPr lang="en-US" altLang="ko-KR" sz="1500" dirty="0"/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너비와 높이 변환</a:t>
            </a: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전체 이미지 크기로 정규화 시</a:t>
            </a:r>
            <a:r>
              <a:rPr lang="en-US" altLang="ko-KR" sz="1500" dirty="0"/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객체 존재 확률과 클래스 확률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05ED-60E5-5F8F-59BF-D404A802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42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2FAFCE8-ED81-8E93-2D4E-58CEC324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E787F9-6C19-1FD2-4D22-5C27E07B1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15" y="2104039"/>
            <a:ext cx="2048161" cy="8859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6391F5-2480-7038-9993-874D83E18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895" y="2104039"/>
            <a:ext cx="3761456" cy="10061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3AEDA5-D40D-0E11-FA32-668AD0267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214" y="3067146"/>
            <a:ext cx="2205178" cy="7237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3418B5-DF0A-2F6A-A6BF-1AE378899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169" y="4235498"/>
            <a:ext cx="1895740" cy="8097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D8F278-5BD2-D6D0-93BD-84E475ECB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123" y="4297309"/>
            <a:ext cx="5811367" cy="7237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D738DA-6547-0794-D9D5-DD7E65CBF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716" y="5124787"/>
            <a:ext cx="4530120" cy="6912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989337-0371-7C09-FF06-E312BE31A6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169" y="6105732"/>
            <a:ext cx="4384578" cy="7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22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4884F-66EF-B8B7-228D-7763A91E9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AD7D6E0E-7ECB-15BE-C114-B279F718B7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2" y="1066799"/>
            <a:ext cx="8351837" cy="553058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YOLO</a:t>
            </a:r>
            <a:r>
              <a:rPr lang="ko-KR" altLang="en-US" sz="1800" b="1" dirty="0"/>
              <a:t>의 바운딩 박스 예측 방식</a:t>
            </a:r>
            <a:r>
              <a:rPr lang="en-US" altLang="ko-KR" sz="1800" b="1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/>
              <a:t>     각 </a:t>
            </a:r>
            <a:r>
              <a:rPr lang="en-US" altLang="ko-KR" sz="1600" b="1" dirty="0"/>
              <a:t>YOLO </a:t>
            </a:r>
            <a:r>
              <a:rPr lang="ko-KR" altLang="en-US" sz="1600" b="1" dirty="0" err="1"/>
              <a:t>출력값에는</a:t>
            </a:r>
            <a:r>
              <a:rPr lang="ko-KR" altLang="en-US" sz="1600" b="1" dirty="0"/>
              <a:t> 다음이 포함된다</a:t>
            </a:r>
            <a:r>
              <a:rPr lang="en-US" altLang="ko-KR" sz="1600" b="1" dirty="0"/>
              <a:t>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/>
              <a:t>출력값을</a:t>
            </a:r>
            <a:r>
              <a:rPr lang="ko-KR" altLang="en-US" sz="1600" dirty="0"/>
              <a:t> 기반으로 실제 바운딩 박스 좌표를 복원하는 방식은 다음과 같다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AutoNum type="arabicParenBoth"/>
            </a:pPr>
            <a:r>
              <a:rPr lang="ko-KR" altLang="en-US" sz="1600" dirty="0"/>
              <a:t>바운딩 박스 중심 좌표 </a:t>
            </a:r>
            <a:r>
              <a:rPr lang="en-US" altLang="ko-KR" sz="1600" dirty="0"/>
              <a:t>(x, y): YOLO</a:t>
            </a:r>
            <a:r>
              <a:rPr lang="ko-KR" altLang="en-US" sz="1600" dirty="0"/>
              <a:t>는 바운딩 박스 중심 좌표를 그리드 셀의 상대적 위치로 예측</a:t>
            </a:r>
            <a:r>
              <a:rPr lang="en-US" altLang="ko-KR" sz="1600" dirty="0"/>
              <a:t>. </a:t>
            </a:r>
            <a:r>
              <a:rPr lang="ko-KR" altLang="en-US" sz="1600" dirty="0"/>
              <a:t>이 좌표는 </a:t>
            </a:r>
            <a:r>
              <a:rPr lang="en-US" altLang="ko-KR" sz="1600" b="1" dirty="0"/>
              <a:t>sigmoid </a:t>
            </a:r>
            <a:r>
              <a:rPr lang="ko-KR" altLang="en-US" sz="1600" b="1" dirty="0"/>
              <a:t>함수</a:t>
            </a:r>
            <a:r>
              <a:rPr lang="ko-KR" altLang="en-US" sz="1600" dirty="0"/>
              <a:t>를 사용하여 </a:t>
            </a:r>
            <a:r>
              <a:rPr lang="en-US" altLang="ko-KR" sz="1600" dirty="0"/>
              <a:t>0~1 </a:t>
            </a:r>
            <a:r>
              <a:rPr lang="ko-KR" altLang="en-US" sz="1600" dirty="0"/>
              <a:t>범위로 제한됨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이후 이를 실제 이미지 좌표로 변환한다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3F279-CFDD-2DEE-8CB8-6F8A255B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C1183D5-BB4E-B67D-A604-BDF5DBEB9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EBF5EC-60A1-5F6F-8823-57B97030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79" y="1585576"/>
            <a:ext cx="3471781" cy="460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F6F347-9136-3A99-5FF9-AAC1B6180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95" y="2044203"/>
            <a:ext cx="8263992" cy="1903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B76B62-883C-7485-D0AA-7208056B4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5462595"/>
            <a:ext cx="2649311" cy="4630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95598A-E977-DD38-DA69-7C735D7DA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6356349"/>
            <a:ext cx="3981279" cy="3651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900DB3-1049-6DAF-95C4-2CB388823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475" y="6031057"/>
            <a:ext cx="3513945" cy="5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92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E2A18-C68D-60E7-C492-53F07776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BF9AFC99-1BD4-8929-04F3-882797874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2" y="1066799"/>
            <a:ext cx="8596577" cy="553058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YOLO</a:t>
            </a:r>
            <a:r>
              <a:rPr lang="ko-KR" altLang="en-US" sz="1800" b="1" dirty="0"/>
              <a:t>의 바운딩 박스 예측 방식</a:t>
            </a:r>
            <a:r>
              <a:rPr lang="en-US" altLang="ko-KR" sz="1800" b="1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/>
              <a:t>     </a:t>
            </a:r>
            <a:r>
              <a:rPr lang="en-US" altLang="ko-KR" sz="1600" b="1" dirty="0"/>
              <a:t>(2) </a:t>
            </a:r>
            <a:r>
              <a:rPr lang="ko-KR" altLang="en-US" sz="1600" b="1" dirty="0"/>
              <a:t>바운딩 박스 크기 </a:t>
            </a:r>
            <a:r>
              <a:rPr lang="en-US" altLang="ko-KR" sz="1600" b="1" dirty="0"/>
              <a:t>(w, h): </a:t>
            </a:r>
            <a:r>
              <a:rPr lang="ko-KR" altLang="en-US" sz="1600" dirty="0"/>
              <a:t>바운딩 박스의 너비와 높이는 </a:t>
            </a:r>
            <a:r>
              <a:rPr lang="en-US" altLang="ko-KR" sz="1600" dirty="0"/>
              <a:t>exponential </a:t>
            </a:r>
            <a:r>
              <a:rPr lang="ko-KR" altLang="en-US" sz="1600" dirty="0"/>
              <a:t>함수를 사용하여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 </a:t>
            </a:r>
            <a:r>
              <a:rPr lang="ko-KR" altLang="en-US" sz="1600" dirty="0"/>
              <a:t>예측한다</a:t>
            </a:r>
            <a:r>
              <a:rPr lang="en-US" altLang="ko-KR" sz="16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/>
              <a:t>(3) </a:t>
            </a:r>
            <a:r>
              <a:rPr lang="ko-KR" altLang="en-US" sz="1600" b="1" dirty="0"/>
              <a:t>신뢰도 점수       </a:t>
            </a:r>
            <a:r>
              <a:rPr lang="en-US" altLang="ko-KR" sz="1600" b="1" dirty="0"/>
              <a:t>: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 즉</a:t>
            </a:r>
            <a:r>
              <a:rPr lang="en-US" altLang="ko-KR" sz="1600" dirty="0"/>
              <a:t>, YOLO</a:t>
            </a:r>
            <a:r>
              <a:rPr lang="ko-KR" altLang="en-US" sz="1600" dirty="0"/>
              <a:t>는 학습 과정에서 </a:t>
            </a:r>
            <a:r>
              <a:rPr lang="en-US" altLang="ko-KR" sz="1600" dirty="0"/>
              <a:t>IoU</a:t>
            </a:r>
            <a:r>
              <a:rPr lang="ko-KR" altLang="en-US" sz="1600" dirty="0"/>
              <a:t>가 가장 높은 바운딩 박스를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정답</a:t>
            </a:r>
            <a:r>
              <a:rPr lang="en-US" altLang="ko-KR" sz="1600" b="1" dirty="0"/>
              <a:t>"</a:t>
            </a:r>
            <a:r>
              <a:rPr lang="ko-KR" altLang="en-US" sz="1600" dirty="0"/>
              <a:t>으로 설정하고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     </a:t>
            </a:r>
            <a:r>
              <a:rPr lang="ko-KR" altLang="en-US" sz="1600" dirty="0"/>
              <a:t> 신뢰도를 학습한다</a:t>
            </a:r>
            <a:r>
              <a:rPr lang="en-US" altLang="ko-KR" sz="1600" dirty="0"/>
              <a:t>.</a:t>
            </a:r>
            <a:endParaRPr lang="en-US" altLang="ko-KR" sz="1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6F8C0-EDDE-1438-B95F-12C39CF5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44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2FB78C-8738-76C5-0901-9A8EF711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8AF6A9-9365-DE21-0856-B386620F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87" y="2328607"/>
            <a:ext cx="3310728" cy="5462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976885-AFEE-4B3F-AB21-0AD9B72C2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86" y="2998968"/>
            <a:ext cx="3809969" cy="6681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C72C72-1E37-E17D-2E97-6677D3F6D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934" y="3808125"/>
            <a:ext cx="318493" cy="3694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0A3423-C18F-90DD-8859-11841FCA2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400" y="3808125"/>
            <a:ext cx="1127413" cy="4092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96C1FA-A212-837C-23CF-3C48211F7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66" y="4273249"/>
            <a:ext cx="7949766" cy="123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60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6F2E8-B5A3-A666-C429-C758F255C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30047E07-1030-8622-67CA-DB3509E41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2" y="1066799"/>
            <a:ext cx="8596577" cy="553058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YOLO</a:t>
            </a:r>
            <a:r>
              <a:rPr lang="ko-KR" altLang="en-US" sz="1800" b="1" dirty="0"/>
              <a:t>의 바운딩 박스 예측 방식</a:t>
            </a:r>
            <a:r>
              <a:rPr lang="en-US" altLang="ko-KR" sz="1800" b="1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/>
              <a:t>     </a:t>
            </a:r>
            <a:r>
              <a:rPr lang="en-US" altLang="ko-KR" sz="1600" b="1" dirty="0"/>
              <a:t>(4) </a:t>
            </a:r>
            <a:r>
              <a:rPr lang="ko-KR" altLang="en-US" sz="1600" b="1" dirty="0"/>
              <a:t>클래스 확률</a:t>
            </a: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</a:t>
            </a: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/>
              <a:t>즉</a:t>
            </a:r>
            <a:r>
              <a:rPr lang="en-US" altLang="ko-KR" sz="1600" dirty="0"/>
              <a:t>, YOLO</a:t>
            </a:r>
            <a:r>
              <a:rPr lang="ko-KR" altLang="en-US" sz="1600" dirty="0"/>
              <a:t>는 각 바운딩 박스에 대해 객체가 존재할 확률과 각 클래스일 확률을 예측한다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최종 </a:t>
            </a:r>
            <a:r>
              <a:rPr lang="ko-KR" altLang="en-US" sz="1800" b="1" dirty="0" err="1"/>
              <a:t>출력값</a:t>
            </a:r>
            <a:r>
              <a:rPr lang="ko-KR" altLang="en-US" sz="1800" b="1" dirty="0"/>
              <a:t> 정리</a:t>
            </a:r>
            <a:r>
              <a:rPr lang="en-US" altLang="ko-KR" sz="1800" b="1" dirty="0"/>
              <a:t>: </a:t>
            </a:r>
            <a:r>
              <a:rPr lang="en-US" altLang="ko-KR" sz="1600" dirty="0"/>
              <a:t>YOLO</a:t>
            </a:r>
            <a:r>
              <a:rPr lang="ko-KR" altLang="en-US" sz="1600" dirty="0"/>
              <a:t>가 예측하는 바운딩 박스 및 클래스 확률은 다음과 같다</a:t>
            </a:r>
            <a:r>
              <a:rPr lang="en-US" altLang="ko-KR" sz="1600" dirty="0"/>
              <a:t>.</a:t>
            </a:r>
            <a:endParaRPr lang="en-US" altLang="ko-KR" sz="1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F7CEF-BB34-D3AC-AE58-F233D846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45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93C26BC-CFA8-703A-ECBF-9E0B4CFE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49377E-1D0A-19FE-27DD-CD48AA21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29" y="1580675"/>
            <a:ext cx="470782" cy="3669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180337-2E56-1C56-4B35-FFE2E8C09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218" y="1505268"/>
            <a:ext cx="1719315" cy="7607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6CA989-2DB0-AE84-939E-0CD811857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456527"/>
            <a:ext cx="8040338" cy="801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02F45-4497-2B60-9F67-461911B8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96" y="4353532"/>
            <a:ext cx="8347228" cy="20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59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7851C7A2-7205-4908-A040-4FBDFB97C2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174750"/>
            <a:ext cx="8280400" cy="564734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 err="1"/>
              <a:t>손실값</a:t>
            </a:r>
            <a:r>
              <a:rPr lang="ko-KR" altLang="en-US" sz="1800" b="1" dirty="0"/>
              <a:t> 계산</a:t>
            </a:r>
            <a:r>
              <a:rPr lang="ko-KR" altLang="en-US" sz="1800" dirty="0"/>
              <a:t>은 </a:t>
            </a:r>
            <a:r>
              <a:rPr lang="ko-KR" altLang="en-US" sz="1800" dirty="0" err="1"/>
              <a:t>예측값과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실제값</a:t>
            </a:r>
            <a:r>
              <a:rPr lang="en-US" altLang="ko-KR" sz="1800" dirty="0"/>
              <a:t>(</a:t>
            </a:r>
            <a:r>
              <a:rPr lang="en-US" altLang="ko-KR" sz="1800" b="1" dirty="0"/>
              <a:t>Ground Truth</a:t>
            </a:r>
            <a:r>
              <a:rPr lang="en-US" altLang="ko-KR" sz="1800" dirty="0"/>
              <a:t>) </a:t>
            </a:r>
            <a:r>
              <a:rPr lang="ko-KR" altLang="en-US" sz="1800" dirty="0"/>
              <a:t>간의 차이를 측정하고</a:t>
            </a:r>
            <a:r>
              <a:rPr lang="en-US" altLang="ko-KR" sz="1800" dirty="0"/>
              <a:t>, </a:t>
            </a:r>
            <a:r>
              <a:rPr lang="ko-KR" altLang="en-US" sz="1800" dirty="0"/>
              <a:t>역전파는 이 정보를 활용하여 모델의 가중치를 업데이트한다</a:t>
            </a:r>
            <a:r>
              <a:rPr lang="en-US" altLang="ko-KR" sz="18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1. </a:t>
            </a:r>
            <a:r>
              <a:rPr lang="ko-KR" altLang="en-US" sz="1600" dirty="0"/>
              <a:t>객체 탐지 문제를 해결하기 위해 </a:t>
            </a:r>
            <a:r>
              <a:rPr lang="ko-KR" altLang="en-US" sz="1600" b="1" dirty="0"/>
              <a:t>다중 손실 함수</a:t>
            </a:r>
            <a:r>
              <a:rPr lang="ko-KR" altLang="en-US" sz="1600" dirty="0"/>
              <a:t>를 사용</a:t>
            </a:r>
            <a:endParaRPr lang="en-US" altLang="ko-KR" sz="1600" dirty="0"/>
          </a:p>
          <a:p>
            <a:pPr lvl="1">
              <a:lnSpc>
                <a:spcPct val="150000"/>
              </a:lnSpc>
              <a:buAutoNum type="arabicParenBoth"/>
            </a:pPr>
            <a:r>
              <a:rPr lang="ko-KR" altLang="en-US" sz="1600" dirty="0"/>
              <a:t>위치 손실 </a:t>
            </a:r>
            <a:r>
              <a:rPr lang="en-US" altLang="ko-KR" sz="1600" dirty="0"/>
              <a:t>(Localization Loss)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-US" altLang="ko-KR" sz="1600" dirty="0">
                <a:latin typeface="Arial" panose="020B0604020202020204" pitchFamily="34" charset="0"/>
              </a:rPr>
              <a:t>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예측된 바운딩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박스의 중심 좌표(x,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)와 크기(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)가 실제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바운딩박스와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얼마나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일치하는지 평가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Squared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(MSE) 를 사용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" sz="1600" dirty="0"/>
          </a:p>
          <a:p>
            <a:pPr lvl="1">
              <a:lnSpc>
                <a:spcPct val="150000"/>
              </a:lnSpc>
              <a:buAutoNum type="arabicParenBoth"/>
            </a:pPr>
            <a:endParaRPr lang="en-US" altLang="ko" sz="1600" dirty="0"/>
          </a:p>
          <a:p>
            <a:pPr lvl="1">
              <a:lnSpc>
                <a:spcPct val="150000"/>
              </a:lnSpc>
              <a:buAutoNum type="arabicParenBoth"/>
            </a:pPr>
            <a:endParaRPr lang="ko" altLang="en-US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D41AB-2CB3-9841-B7D4-B2163924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2A276E-6A73-4535-A704-A94C4446C56C}" type="slidenum">
              <a:rPr lang="en-US" altLang="en-US" sz="1200">
                <a:solidFill>
                  <a:srgbClr val="898989"/>
                </a:solidFill>
              </a:rPr>
              <a:pPr/>
              <a:t>46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5A6E2B-717E-9E80-9526-7008290D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17762"/>
            <a:ext cx="7820412" cy="678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645160-8716-0AA2-E5DE-45DF5A9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4455510"/>
            <a:ext cx="6324600" cy="232629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1DB598B-D243-D785-8688-2C67C20B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EDE08-B364-029C-A685-DB02B80B5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8E1B3D1B-88D5-6AD2-79B6-0855AA58C6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280400" cy="5796802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(2) </a:t>
            </a:r>
            <a:r>
              <a:rPr lang="ko-KR" altLang="en-US" sz="1600" dirty="0"/>
              <a:t>신뢰도 손실 </a:t>
            </a:r>
            <a:r>
              <a:rPr lang="en-US" altLang="ko-KR" sz="1600" dirty="0"/>
              <a:t>(Confidence Loss)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         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바운딩박스가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실제로 객체를 포함하고 있는지 평가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-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손실은 다음으로 나뉨: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(3) </a:t>
            </a:r>
            <a:r>
              <a:rPr lang="ko-KR" altLang="en-US" sz="1600" dirty="0"/>
              <a:t>분류 손실 </a:t>
            </a:r>
            <a:r>
              <a:rPr lang="en-US" altLang="ko-KR" sz="1600" dirty="0"/>
              <a:t>(Classification Loss)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dirty="0">
                <a:latin typeface="Arial" panose="020B0604020202020204" pitchFamily="34" charset="0"/>
              </a:rPr>
              <a:t>              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객체가 있는 그리드 셀에서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클래스 확률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)이 얼마나 정확한지 평가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600" b="1" dirty="0">
                <a:latin typeface="Arial" panose="020B0604020202020204" pitchFamily="34" charset="0"/>
              </a:rPr>
              <a:t>              -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Cross-Entropy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AutoNum type="arabicParenBoth"/>
            </a:pPr>
            <a:endParaRPr lang="en-US" altLang="ko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(4) </a:t>
            </a:r>
            <a:r>
              <a:rPr lang="ko-KR" altLang="en-US" sz="1600" dirty="0"/>
              <a:t>전체 손실 함수</a:t>
            </a:r>
            <a:endParaRPr lang="ko" altLang="en-US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9AB6F-CA7A-396D-AACA-A2CA0083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2A276E-6A73-4535-A704-A94C4446C56C}" type="slidenum">
              <a:rPr lang="en-US" altLang="en-US" sz="1200">
                <a:solidFill>
                  <a:srgbClr val="898989"/>
                </a:solidFill>
              </a:rPr>
              <a:pPr/>
              <a:t>47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C1E2E-0B02-B85B-0957-EB4579AA7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33600"/>
            <a:ext cx="6019800" cy="7625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3BF605-2BB6-A858-F492-82ADA782B18D}"/>
              </a:ext>
            </a:extLst>
          </p:cNvPr>
          <p:cNvGrpSpPr/>
          <p:nvPr/>
        </p:nvGrpSpPr>
        <p:grpSpPr>
          <a:xfrm>
            <a:off x="1269287" y="2971800"/>
            <a:ext cx="5055313" cy="991150"/>
            <a:chOff x="1269287" y="3276600"/>
            <a:chExt cx="5512513" cy="11707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1CF81F-1DDE-D52F-ED35-8D4BBA401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3276600"/>
              <a:ext cx="2514600" cy="7591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E48D47A-671C-28DB-26D3-DF4BB1FF1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9287" y="4079354"/>
              <a:ext cx="5512513" cy="36798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F17161A-4FAA-2FB4-F000-FBDDA16AD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764" y="5152957"/>
            <a:ext cx="4487594" cy="8080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70871C-9B03-9D59-0ACE-B029C37B0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984264"/>
            <a:ext cx="2352740" cy="1185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F78CED-751C-BD82-593A-4C9C6659C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6401857"/>
            <a:ext cx="6781800" cy="38554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1FB4DE7F-1D5D-3329-E800-95762AE8E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36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522F9-9BAD-9AD1-3D67-58AB3734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BE43486A-E969-789E-3D7B-5986F6C66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2" y="1066800"/>
            <a:ext cx="8351837" cy="53340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dirty="0"/>
              <a:t>출력을 사용하여 최종 검출을 수행</a:t>
            </a:r>
            <a:endParaRPr lang="en-US" altLang="ko-KR" sz="1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/>
              <a:t>임계값</a:t>
            </a:r>
            <a:r>
              <a:rPr lang="ko-KR" altLang="en-US" sz="1800" dirty="0" err="1"/>
              <a:t>을</a:t>
            </a:r>
            <a:r>
              <a:rPr lang="ko-KR" altLang="en-US" sz="1800" dirty="0"/>
              <a:t> 사용하여 </a:t>
            </a:r>
            <a:r>
              <a:rPr lang="en-US" altLang="ko-KR" sz="1800" dirty="0"/>
              <a:t>P(</a:t>
            </a:r>
            <a:r>
              <a:rPr lang="en-US" altLang="ko-KR" sz="1400" dirty="0"/>
              <a:t>Object</a:t>
            </a:r>
            <a:r>
              <a:rPr lang="en-US" altLang="ko-KR" sz="1800" dirty="0"/>
              <a:t>) </a:t>
            </a:r>
            <a:r>
              <a:rPr lang="ko-KR" altLang="en-US" sz="1800" dirty="0"/>
              <a:t>값이 낮은 바운딩 박스를 제거한다</a:t>
            </a:r>
            <a:r>
              <a:rPr lang="en-US" altLang="ko-KR" sz="1800" dirty="0"/>
              <a:t>.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바운딩 박스의 클래스를 알기 위해</a:t>
            </a:r>
            <a:r>
              <a:rPr lang="en-US" altLang="ko-KR" sz="1800" dirty="0"/>
              <a:t>, </a:t>
            </a:r>
            <a:r>
              <a:rPr lang="ko-KR" altLang="en-US" sz="1800" dirty="0"/>
              <a:t>바운딩 박스 중심이 위치한 그리드의 </a:t>
            </a:r>
            <a:r>
              <a:rPr lang="en-US" altLang="ko-KR" sz="1800" dirty="0" err="1"/>
              <a:t>Pr</a:t>
            </a:r>
            <a:r>
              <a:rPr lang="en-US" altLang="ko-KR" sz="1800" dirty="0"/>
              <a:t>(</a:t>
            </a:r>
            <a:r>
              <a:rPr lang="en-US" altLang="ko-KR" sz="1400" dirty="0"/>
              <a:t>Class ∣ Object</a:t>
            </a:r>
            <a:r>
              <a:rPr lang="en-US" altLang="ko-KR" sz="1800" dirty="0"/>
              <a:t>)</a:t>
            </a:r>
            <a:r>
              <a:rPr lang="ko-KR" altLang="en-US" sz="1800" dirty="0"/>
              <a:t>분포에서 </a:t>
            </a:r>
            <a:r>
              <a:rPr lang="en-US" altLang="ko-KR" sz="1800" b="1" dirty="0"/>
              <a:t>argmax</a:t>
            </a:r>
            <a:r>
              <a:rPr lang="ko-KR" altLang="en-US" sz="1800" dirty="0"/>
              <a:t>를 계산하여 점수를 구한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9E269-F857-3AC6-146F-029279ED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F635A-036F-44CA-BA6E-C3CB8709D167}" type="slidenum">
              <a:rPr lang="en-US" altLang="en-US" sz="1200">
                <a:solidFill>
                  <a:srgbClr val="898989"/>
                </a:solidFill>
              </a:rPr>
              <a:pPr/>
              <a:t>48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59F740-3442-120A-9C82-55B65671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48000"/>
            <a:ext cx="6189148" cy="53113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65A2044-C799-F2B9-F589-EB4500BAB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3505200"/>
            <a:ext cx="499903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u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0" kern="0" dirty="0"/>
              <a:t>Non-maximal suppression(NMS)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kern="0" dirty="0"/>
              <a:t>대부분의 경우 객체는 하나의 그리드에 위치하지만</a:t>
            </a:r>
            <a:r>
              <a:rPr lang="en-US" altLang="ko-KR" sz="1600" b="0" kern="0" dirty="0"/>
              <a:t>, </a:t>
            </a:r>
            <a:r>
              <a:rPr lang="ko-KR" altLang="en-US" sz="1600" b="0" kern="0" dirty="0"/>
              <a:t>객체가 여러 그리드 셀에 가까운 경우 중복된 박스가 생성될 가능성이 있다 </a:t>
            </a:r>
            <a:r>
              <a:rPr lang="en-US" altLang="ko-KR" sz="1600" b="0" kern="0" dirty="0"/>
              <a:t>(</a:t>
            </a:r>
            <a:r>
              <a:rPr lang="ko-KR" altLang="en-US" sz="1600" b="0" kern="0" dirty="0"/>
              <a:t>드문 경우</a:t>
            </a:r>
            <a:r>
              <a:rPr lang="en-US" altLang="ko-KR" sz="1600" b="0" kern="0" dirty="0"/>
              <a:t>).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0" dirty="0"/>
              <a:t>높은 겹침</a:t>
            </a:r>
            <a:r>
              <a:rPr lang="ko-KR" altLang="en-US" sz="1600" b="0" kern="0" dirty="0"/>
              <a:t>이 있는 바운딩 박스를 제거하고</a:t>
            </a:r>
            <a:r>
              <a:rPr lang="en-US" altLang="ko-KR" sz="1600" b="0" kern="0" dirty="0"/>
              <a:t>, </a:t>
            </a:r>
            <a:r>
              <a:rPr lang="ko-KR" altLang="en-US" sz="1600" b="0" kern="0" dirty="0"/>
              <a:t>신뢰도가 가장 높은 바운딩 박스를 유지한다</a:t>
            </a:r>
            <a:r>
              <a:rPr lang="en-US" altLang="ko-KR" sz="1600" b="0" kern="0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70FE2D-C4D9-3071-14A6-652F21818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707" y="3675710"/>
            <a:ext cx="2269445" cy="294828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2C631B3-C63A-0E67-C42B-AB1712C8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54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DFA4EC1F-C8DF-4052-B7EE-8744BA2353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19200"/>
            <a:ext cx="8280400" cy="49530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작동과정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종합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이미지를 고정 크기로 변환하고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×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그리드로 나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눈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그리드 셀에서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B개의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앵커박스와 객체 탐지 정보를 예측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바운딩박스의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객체성 점수와 클래스 확률을 계산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Non-Maximum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Suppression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(NMS)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통해 중복 박스를 제거하고 최종 결과를 출력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65034-F6B7-6346-90DD-68183D3F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49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28590CD-94B8-C46B-BBB0-75862FF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6DF9C-90FB-6C55-3F8F-24D5A32F9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7A23AF7-20D0-DF3F-6B78-62EB0DE4B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6" y="951899"/>
            <a:ext cx="8278317" cy="56314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1900" b="1" dirty="0"/>
              <a:t>Region Proposal Network (RPN)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ko-KR" altLang="en-US" sz="1700" b="1" dirty="0"/>
              <a:t>슬라이딩 윈도우 </a:t>
            </a:r>
            <a:r>
              <a:rPr lang="en-US" altLang="ko-KR" sz="1700" b="1" dirty="0"/>
              <a:t>(3×3 Conv </a:t>
            </a:r>
            <a:r>
              <a:rPr lang="ko-KR" altLang="en-US" sz="1700" b="1" dirty="0"/>
              <a:t>필터</a:t>
            </a:r>
            <a:r>
              <a:rPr lang="en-US" altLang="ko-KR" sz="1700" b="1" dirty="0"/>
              <a:t>)</a:t>
            </a:r>
            <a:br>
              <a:rPr lang="ko-KR" altLang="en-US" sz="1700" dirty="0"/>
            </a:br>
            <a:r>
              <a:rPr lang="ko-KR" altLang="en-US" sz="1700" dirty="0"/>
              <a:t>→ </a:t>
            </a:r>
            <a:r>
              <a:rPr lang="en-US" altLang="ko-KR" sz="1700" dirty="0"/>
              <a:t>CNN</a:t>
            </a:r>
            <a:r>
              <a:rPr lang="ko-KR" altLang="en-US" sz="1700" dirty="0"/>
              <a:t>의 특성 맵</a:t>
            </a:r>
            <a:r>
              <a:rPr lang="en-US" altLang="ko-KR" sz="1700" dirty="0"/>
              <a:t>(feature map)</a:t>
            </a:r>
            <a:r>
              <a:rPr lang="ko-KR" altLang="en-US" sz="1700" dirty="0"/>
              <a:t>을 따라 각 위치에 적용한다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r>
              <a:rPr lang="en-US" altLang="ko-KR" sz="1700" dirty="0"/>
              <a:t>→ </a:t>
            </a:r>
            <a:r>
              <a:rPr lang="ko-KR" altLang="en-US" sz="1700" dirty="0"/>
              <a:t>이 위치 하나가 </a:t>
            </a:r>
            <a:r>
              <a:rPr lang="en-US" altLang="ko-KR" sz="1700" dirty="0"/>
              <a:t>＂</a:t>
            </a:r>
            <a:r>
              <a:rPr lang="ko-KR" altLang="en-US" sz="1700" dirty="0"/>
              <a:t>중심점</a:t>
            </a:r>
            <a:r>
              <a:rPr lang="en-US" altLang="ko-KR" sz="1700" dirty="0"/>
              <a:t>＂</a:t>
            </a:r>
            <a:r>
              <a:rPr lang="ko-KR" altLang="en-US" sz="1700" dirty="0"/>
              <a:t>이 되어 여러 개의 앵커 박스가 생성된다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r>
              <a:rPr lang="en-US" altLang="ko-KR" sz="1700" dirty="0"/>
              <a:t>→ </a:t>
            </a:r>
            <a:r>
              <a:rPr lang="ko-KR" altLang="en-US" sz="1700" dirty="0"/>
              <a:t>보통 크기와 비율을 조합해 </a:t>
            </a:r>
            <a:r>
              <a:rPr lang="en-US" altLang="ko-KR" sz="1700" dirty="0"/>
              <a:t>9</a:t>
            </a:r>
            <a:r>
              <a:rPr lang="ko-KR" altLang="en-US" sz="1700" dirty="0"/>
              <a:t>개 </a:t>
            </a:r>
            <a:r>
              <a:rPr lang="en-US" altLang="ko-KR" sz="1700" dirty="0"/>
              <a:t>(3 scale × 3 aspect ratio)</a:t>
            </a:r>
            <a:r>
              <a:rPr lang="ko-KR" altLang="en-US" sz="1700" dirty="0"/>
              <a:t>를 생성한다</a:t>
            </a:r>
            <a:r>
              <a:rPr lang="en-US" altLang="ko-KR" sz="1700" dirty="0"/>
              <a:t>.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ko-KR" altLang="en-US" sz="1700" b="1" dirty="0"/>
              <a:t>앵커 박스의 역할</a:t>
            </a:r>
            <a:br>
              <a:rPr lang="ko-KR" altLang="en-US" sz="1700" dirty="0"/>
            </a:br>
            <a:r>
              <a:rPr lang="ko-KR" altLang="en-US" sz="1700" dirty="0"/>
              <a:t>→ 슬라이딩 윈도우 중심 위치 기준으로 생성된 가상의 박스들</a:t>
            </a:r>
            <a:br>
              <a:rPr lang="ko-KR" altLang="en-US" sz="1700" dirty="0"/>
            </a:br>
            <a:r>
              <a:rPr lang="ko-KR" altLang="en-US" sz="1700" dirty="0"/>
              <a:t>→ 이 박스들 중 어떤 것이 실제 객체</a:t>
            </a:r>
            <a:r>
              <a:rPr lang="en-US" altLang="ko-KR" sz="1700" dirty="0"/>
              <a:t>(GT)</a:t>
            </a:r>
            <a:r>
              <a:rPr lang="ko-KR" altLang="en-US" sz="1700" dirty="0"/>
              <a:t>와 잘 맞는지 판단해야 한다</a:t>
            </a:r>
            <a:br>
              <a:rPr lang="ko-KR" altLang="en-US" sz="1700" dirty="0"/>
            </a:br>
            <a:r>
              <a:rPr lang="ko-KR" altLang="en-US" sz="1700" dirty="0"/>
              <a:t>→ 이 때 </a:t>
            </a:r>
            <a:r>
              <a:rPr lang="en-US" altLang="ko-KR" sz="1700" b="1" dirty="0" err="1"/>
              <a:t>IoU</a:t>
            </a:r>
            <a:r>
              <a:rPr lang="en-US" altLang="ko-KR" sz="1700" b="1" dirty="0"/>
              <a:t> (Intersection over Union)</a:t>
            </a:r>
            <a:r>
              <a:rPr lang="ko-KR" altLang="en-US" sz="1700" dirty="0"/>
              <a:t> 기준으로 </a:t>
            </a:r>
            <a:r>
              <a:rPr lang="en-US" altLang="ko-KR" sz="1700" dirty="0"/>
              <a:t>ground truth</a:t>
            </a:r>
            <a:r>
              <a:rPr lang="ko-KR" altLang="en-US" sz="1700" dirty="0"/>
              <a:t>와 매칭</a:t>
            </a:r>
            <a:endParaRPr lang="en-US" altLang="ko-KR" sz="1700" dirty="0"/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1700" b="1" dirty="0"/>
              <a:t>RPN</a:t>
            </a:r>
            <a:r>
              <a:rPr lang="ko-KR" altLang="en-US" sz="1700" b="1" dirty="0"/>
              <a:t>의 예측 결과</a:t>
            </a:r>
            <a:r>
              <a:rPr lang="en-US" altLang="ko-KR" sz="1700" b="1" dirty="0"/>
              <a:t>: </a:t>
            </a:r>
            <a:r>
              <a:rPr lang="ko-KR" altLang="en-US" sz="1700" dirty="0"/>
              <a:t>각 </a:t>
            </a:r>
            <a:r>
              <a:rPr lang="en-US" altLang="ko-KR" sz="1700" dirty="0"/>
              <a:t>anchor</a:t>
            </a:r>
            <a:r>
              <a:rPr lang="ko-KR" altLang="en-US" sz="1700" dirty="0"/>
              <a:t>에 대해 두 가지를 출력한다</a:t>
            </a:r>
            <a:r>
              <a:rPr lang="en-US" altLang="ko-KR" sz="1700" dirty="0"/>
              <a:t>.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 Objectness score (</a:t>
            </a:r>
            <a:r>
              <a:rPr lang="en-US" altLang="ko-KR" sz="1700" b="1" dirty="0" err="1"/>
              <a:t>cls</a:t>
            </a:r>
            <a:r>
              <a:rPr lang="en-US" altLang="ko-KR" sz="1700" b="1" dirty="0"/>
              <a:t>)</a:t>
            </a:r>
            <a:r>
              <a:rPr lang="en-US" altLang="ko-KR" sz="1700" dirty="0"/>
              <a:t>: </a:t>
            </a:r>
            <a:r>
              <a:rPr lang="ko-KR" altLang="en-US" sz="1700" dirty="0"/>
              <a:t>이 </a:t>
            </a:r>
            <a:r>
              <a:rPr lang="en-US" altLang="ko-KR" sz="1700" dirty="0"/>
              <a:t>anchor</a:t>
            </a:r>
            <a:r>
              <a:rPr lang="ko-KR" altLang="en-US" sz="1700" dirty="0"/>
              <a:t>가 객체일 가능성</a:t>
            </a:r>
            <a:endParaRPr lang="en-US" altLang="ko-KR" sz="1700" dirty="0"/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/>
              <a:t> Bounding box regression (reg)</a:t>
            </a:r>
            <a:r>
              <a:rPr lang="en-US" altLang="ko-KR" sz="1700" dirty="0"/>
              <a:t>: </a:t>
            </a:r>
            <a:r>
              <a:rPr lang="ko-KR" altLang="en-US" sz="1700" dirty="0"/>
              <a:t>이 </a:t>
            </a:r>
            <a:r>
              <a:rPr lang="en-US" altLang="ko-KR" sz="1700" dirty="0"/>
              <a:t>anchor</a:t>
            </a:r>
            <a:r>
              <a:rPr lang="ko-KR" altLang="en-US" sz="1700" dirty="0"/>
              <a:t>를 실제 객체 위치에 맞게 얼마나 이동시켜야 하는지 </a:t>
            </a:r>
            <a:r>
              <a:rPr lang="en-US" altLang="ko-KR" sz="1700" dirty="0"/>
              <a:t>(dx, </a:t>
            </a:r>
            <a:r>
              <a:rPr lang="en-US" altLang="ko-KR" sz="1700" dirty="0" err="1"/>
              <a:t>dy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dw</a:t>
            </a:r>
            <a:r>
              <a:rPr lang="en-US" altLang="ko-KR" sz="1700" dirty="0"/>
              <a:t>, dh)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endParaRPr lang="en-US" altLang="ko-KR" sz="23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9C5BF9E-252D-73C3-317E-B1D88833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C2DC28-DBFB-190B-8ECB-4F662E875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653" y="1527969"/>
            <a:ext cx="1466833" cy="1778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14C74-C873-A725-1CC0-A9404C56E39C}"/>
              </a:ext>
            </a:extLst>
          </p:cNvPr>
          <p:cNvSpPr txBox="1"/>
          <p:nvPr/>
        </p:nvSpPr>
        <p:spPr>
          <a:xfrm>
            <a:off x="7598513" y="3370584"/>
            <a:ext cx="1466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b="1" dirty="0"/>
              <a:t>슬라이딩 윈도우 (3×3 필터)가 중앙에 적용됨</a:t>
            </a:r>
          </a:p>
        </p:txBody>
      </p:sp>
    </p:spTree>
    <p:extLst>
      <p:ext uri="{BB962C8B-B14F-4D97-AF65-F5344CB8AC3E}">
        <p14:creationId xmlns:p14="http://schemas.microsoft.com/office/powerpoint/2010/main" val="4198362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6619D-0B46-D18F-3063-3A7EFD9F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387C4018-EE19-76A1-0187-43DB81B399D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6399" y="1143001"/>
            <a:ext cx="8486125" cy="533917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최종 출력</a:t>
            </a:r>
            <a:endParaRPr lang="en-US" altLang="ko-KR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    </a:t>
            </a:r>
            <a:r>
              <a:rPr lang="en-US" altLang="ko-KR" sz="1600" dirty="0"/>
              <a:t>YOLO</a:t>
            </a:r>
            <a:r>
              <a:rPr lang="ko-KR" altLang="en-US" sz="1600" dirty="0"/>
              <a:t>에서 최종 출력 레이어는 각 그리드 셀에서 바운딩 박스와 클래스</a:t>
            </a:r>
            <a:r>
              <a:rPr lang="en-US" altLang="ko-KR" sz="1600" dirty="0"/>
              <a:t> </a:t>
            </a:r>
            <a:r>
              <a:rPr lang="ko-KR" altLang="en-US" sz="1600" dirty="0"/>
              <a:t>확률을 예측하는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</a:t>
            </a:r>
            <a:r>
              <a:rPr lang="ko-KR" altLang="en-US" sz="1600" dirty="0"/>
              <a:t>역할을 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</a:t>
            </a:r>
            <a:r>
              <a:rPr lang="ko-KR" altLang="en-US" sz="1600" dirty="0"/>
              <a:t>출력크기는 다음과 같다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26BB6-E1EF-C3E9-E73B-367E5DCF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50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A2824B-67AA-FEB6-1985-439055FF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5" y="3115624"/>
            <a:ext cx="5969197" cy="543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C383F-95E9-D190-6060-9DD551973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45" y="2623520"/>
            <a:ext cx="7130808" cy="368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656F32-29F4-2A10-4AE0-A5E3AE0C1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04" y="4408319"/>
            <a:ext cx="6994136" cy="16029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D06178-0770-6792-5599-C109BB65D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6192690"/>
            <a:ext cx="5011809" cy="349661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95B9B26-B719-DDC9-B642-C690199D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525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447D6-FD70-B222-C45A-062AB7320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08DD-37F3-7A3F-54C5-87155B74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51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2A8EC-85FD-9895-DCD6-D91B6058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38" y="1067113"/>
            <a:ext cx="7834552" cy="574693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FF1822B-44B7-6798-691C-C447E0CC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YOLO </a:t>
            </a:r>
            <a:r>
              <a:rPr lang="ko-KR" altLang="en-US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모델 예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62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BC3DC-35DF-E06B-0E05-08A9C74B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76DA90-A2F6-9825-3AC5-F11D51F5E3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Faster R-CNN</a:t>
            </a:r>
            <a:r>
              <a:rPr lang="ko-KR" altLang="en-US" sz="2800" dirty="0"/>
              <a:t>과 </a:t>
            </a:r>
            <a:r>
              <a:rPr lang="en-US" altLang="ko-KR" sz="2800" dirty="0"/>
              <a:t>YOLO </a:t>
            </a:r>
            <a:r>
              <a:rPr lang="ko-KR" altLang="en-US" sz="2800" dirty="0"/>
              <a:t>비교</a:t>
            </a:r>
            <a:endParaRPr lang="ko" altLang="en-US" sz="2800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838ECA3-2469-5A45-CFD1-984C804B3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799"/>
            <a:ext cx="8779139" cy="535776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/>
              <a:t>Faster R-CNN:</a:t>
            </a:r>
            <a:r>
              <a:rPr lang="en-US" altLang="ko-KR" sz="1800" dirty="0"/>
              <a:t> Faster R-CNN</a:t>
            </a:r>
            <a:r>
              <a:rPr lang="ko-KR" altLang="en-US" sz="1800" dirty="0"/>
              <a:t>은 두 단계</a:t>
            </a:r>
            <a:r>
              <a:rPr lang="en-US" altLang="ko-KR" sz="1800" dirty="0"/>
              <a:t>(Two-Stage)</a:t>
            </a:r>
            <a:r>
              <a:rPr lang="ko-KR" altLang="en-US" sz="1800" dirty="0"/>
              <a:t>로 객체를 탐지</a:t>
            </a:r>
            <a:endParaRPr lang="en-US" altLang="ko-KR" sz="18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1.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Proposal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 (RPN)</a:t>
            </a: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이미지를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Backbone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CNN(예: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ResNet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VGG 등)으로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Map을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생성</a:t>
            </a: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Map의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픽셀마다 여러 개의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Anchor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Box를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배치하여 객체가 있을 가능성이 높은 영역(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Proposal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예측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Proposal을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기반으로 객체 분류 및 바운딩 박스 회귀 수행</a:t>
            </a: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RPN이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제안한 영역을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RoI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Pooling을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고정된 크기로 변환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사용하여 객체의 클래스(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)와 바운딩 박스 회귀를 수행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ko-KR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ko-KR" altLang="en-US" sz="1800" dirty="0"/>
              <a:t>   ✅ </a:t>
            </a:r>
            <a:r>
              <a:rPr lang="en-US" altLang="ko-KR" sz="1800" dirty="0"/>
              <a:t>Faster R-CNN</a:t>
            </a:r>
            <a:r>
              <a:rPr lang="ko-KR" altLang="en-US" sz="1800" dirty="0"/>
              <a:t>은 모든 </a:t>
            </a:r>
            <a:r>
              <a:rPr lang="en-US" altLang="ko-KR" sz="1800" dirty="0"/>
              <a:t>Feature Map </a:t>
            </a:r>
            <a:r>
              <a:rPr lang="ko-KR" altLang="en-US" sz="1800" dirty="0"/>
              <a:t>픽셀에 대해 여러 개의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</a:t>
            </a:r>
            <a:endParaRPr lang="en-US" altLang="ko-KR" sz="18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800" dirty="0"/>
              <a:t>       </a:t>
            </a:r>
            <a:r>
              <a:rPr lang="ko-KR" altLang="en-US" sz="1800" dirty="0"/>
              <a:t> 배치하여 객체 후보를 찾고</a:t>
            </a:r>
            <a:r>
              <a:rPr lang="en-US" altLang="ko-KR" sz="1800" dirty="0"/>
              <a:t>, </a:t>
            </a:r>
            <a:r>
              <a:rPr lang="ko-KR" altLang="en-US" sz="1800" dirty="0"/>
              <a:t>이를 기반으로 정확한 바운딩 박스를 조정하는 </a:t>
            </a:r>
            <a:endParaRPr lang="en-US" altLang="ko-KR" sz="18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800" dirty="0"/>
              <a:t>        </a:t>
            </a:r>
            <a:r>
              <a:rPr lang="ko-KR" altLang="en-US" sz="1800" dirty="0"/>
              <a:t>방식이다</a:t>
            </a:r>
            <a:r>
              <a:rPr lang="en-US" altLang="ko-KR" sz="1800" dirty="0"/>
              <a:t>.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21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CB3AC-263B-A44E-D476-1C45F5457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66B95D0-74C6-237B-7875-2F886EB4B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Faster R-CNN</a:t>
            </a:r>
            <a:r>
              <a:rPr lang="ko-KR" altLang="en-US" sz="2800" dirty="0"/>
              <a:t>과 </a:t>
            </a:r>
            <a:r>
              <a:rPr lang="en-US" altLang="ko-KR" sz="2800" dirty="0"/>
              <a:t>YOLO </a:t>
            </a:r>
            <a:r>
              <a:rPr lang="ko-KR" altLang="en-US" sz="2800" dirty="0"/>
              <a:t>비교</a:t>
            </a:r>
            <a:endParaRPr lang="ko" altLang="en-US" sz="2800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58868A9-1DD7-FCB2-9691-6C15992C6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6689" y="1066799"/>
            <a:ext cx="8468229" cy="535776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YOLO (You Only Look Once): </a:t>
            </a:r>
            <a:r>
              <a:rPr lang="en-US" altLang="ko-KR" sz="1800" dirty="0"/>
              <a:t>YOLO</a:t>
            </a:r>
            <a:r>
              <a:rPr lang="ko-KR" altLang="en-US" sz="1800" dirty="0"/>
              <a:t>는 단계</a:t>
            </a:r>
            <a:r>
              <a:rPr lang="en-US" altLang="ko-KR" sz="1800" dirty="0"/>
              <a:t>(Two-Stage) </a:t>
            </a:r>
            <a:r>
              <a:rPr lang="ko-KR" altLang="en-US" sz="1800" dirty="0"/>
              <a:t>없이 한 번에</a:t>
            </a:r>
            <a:r>
              <a:rPr lang="en-US" altLang="ko-KR" sz="1800" dirty="0"/>
              <a:t>(Object Detection in One Shot) </a:t>
            </a:r>
            <a:r>
              <a:rPr lang="ko-KR" altLang="en-US" sz="1800" dirty="0"/>
              <a:t>객체를 탐지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ko-KR" altLang="en-US" sz="1800" b="1" dirty="0"/>
              <a:t>이미지를 </a:t>
            </a:r>
            <a:r>
              <a:rPr lang="en-US" altLang="ko-KR" sz="1800" b="1" dirty="0"/>
              <a:t>S x S </a:t>
            </a:r>
            <a:r>
              <a:rPr lang="ko-KR" altLang="en-US" sz="1800" b="1" dirty="0"/>
              <a:t>그리드</a:t>
            </a:r>
            <a:r>
              <a:rPr lang="en-US" altLang="ko-KR" sz="1800" b="1" dirty="0"/>
              <a:t>(Grid)</a:t>
            </a:r>
            <a:r>
              <a:rPr lang="ko-KR" altLang="en-US" sz="1800" b="1" dirty="0"/>
              <a:t>로 나눔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ko-KR" altLang="en-US" sz="1800" b="1" dirty="0"/>
              <a:t>각 그리드에서 객체 예측</a:t>
            </a:r>
            <a:r>
              <a:rPr lang="en-US" altLang="ko-KR" sz="1800" b="1" dirty="0"/>
              <a:t>:</a:t>
            </a:r>
            <a:r>
              <a:rPr lang="en-US" altLang="ko-KR" sz="1800" dirty="0"/>
              <a:t> </a:t>
            </a:r>
            <a:r>
              <a:rPr lang="ko-KR" altLang="en-US" sz="1800" dirty="0"/>
              <a:t>각 그리드 셀은 사전 정의된 </a:t>
            </a:r>
            <a:r>
              <a:rPr lang="en-US" altLang="ko-KR" sz="1800" dirty="0"/>
              <a:t>Anchor Box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800" dirty="0"/>
              <a:t>       (</a:t>
            </a:r>
            <a:r>
              <a:rPr lang="ko-KR" altLang="en-US" sz="1800" dirty="0"/>
              <a:t>또는 </a:t>
            </a:r>
            <a:r>
              <a:rPr lang="en-US" altLang="ko-KR" sz="1800" dirty="0"/>
              <a:t>Bounding Box)</a:t>
            </a:r>
            <a:r>
              <a:rPr lang="ko-KR" altLang="en-US" sz="1800" dirty="0"/>
              <a:t>를 예측하며</a:t>
            </a:r>
            <a:r>
              <a:rPr lang="en-US" altLang="ko-KR" sz="1800" dirty="0"/>
              <a:t>, </a:t>
            </a:r>
            <a:r>
              <a:rPr lang="ko-KR" altLang="en-US" sz="1800" dirty="0"/>
              <a:t>해당 영역에 객체가 있는지 확인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3. </a:t>
            </a:r>
            <a:r>
              <a:rPr lang="ko-KR" altLang="en-US" sz="1800" b="1" dirty="0"/>
              <a:t>각 바운딩 박스에 대해 클래스 확률 및 정확한 위치 조정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dirty="0"/>
              <a:t>예측된 바운딩 박스에 대해 </a:t>
            </a:r>
            <a:r>
              <a:rPr lang="en-US" altLang="ko-KR" sz="1800" dirty="0"/>
              <a:t>Objectness Score (</a:t>
            </a:r>
            <a:r>
              <a:rPr lang="ko-KR" altLang="en-US" sz="1800" dirty="0"/>
              <a:t>객체 존재 여부</a:t>
            </a:r>
            <a:r>
              <a:rPr lang="en-US" altLang="ko-KR" sz="1800" dirty="0"/>
              <a:t>)</a:t>
            </a:r>
            <a:r>
              <a:rPr lang="ko-KR" altLang="en-US" sz="1800" dirty="0"/>
              <a:t> 및 클래스 확률을 동시에 예측</a:t>
            </a:r>
            <a:endParaRPr lang="en-US" altLang="ko-KR" sz="1800" dirty="0"/>
          </a:p>
          <a:p>
            <a:pPr marL="508000" lvl="1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ko-KR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ko-KR" altLang="en-US" sz="1800" dirty="0"/>
              <a:t>   ✅ </a:t>
            </a:r>
            <a:r>
              <a:rPr lang="en-US" altLang="ko-KR" sz="1800" dirty="0"/>
              <a:t>YOLO</a:t>
            </a:r>
            <a:r>
              <a:rPr lang="ko-KR" altLang="en-US" sz="1800" dirty="0"/>
              <a:t>는 각 그리드 셀에 여러 개의 바운딩 박스를 배치하지만</a:t>
            </a:r>
            <a:r>
              <a:rPr lang="en-US" altLang="ko-KR" sz="1800" dirty="0"/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800" dirty="0"/>
              <a:t>         Faster R-CNN</a:t>
            </a:r>
            <a:r>
              <a:rPr lang="ko-KR" altLang="en-US" sz="1800" dirty="0"/>
              <a:t>처럼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의 각 픽셀마다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 배치하는 </a:t>
            </a:r>
            <a:endParaRPr lang="en-US" altLang="ko-KR" sz="18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sz="1800" dirty="0"/>
              <a:t>        </a:t>
            </a:r>
            <a:r>
              <a:rPr lang="ko-KR" altLang="en-US" sz="1800" dirty="0"/>
              <a:t>방식은 아니다</a:t>
            </a:r>
            <a:r>
              <a:rPr lang="en-US" altLang="ko-KR" sz="1800" dirty="0"/>
              <a:t>.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49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3DF4-2380-FF07-F937-ABB9A600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7C27788-74B7-DFFA-7B15-A3ED5B65AD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Faster R-CNN</a:t>
            </a:r>
            <a:r>
              <a:rPr lang="ko-KR" altLang="en-US" sz="2800" dirty="0"/>
              <a:t>과 </a:t>
            </a:r>
            <a:r>
              <a:rPr lang="en-US" altLang="ko-KR" sz="2800" dirty="0"/>
              <a:t>YOLO </a:t>
            </a:r>
            <a:r>
              <a:rPr lang="ko-KR" altLang="en-US" sz="2800" dirty="0"/>
              <a:t>비교</a:t>
            </a:r>
            <a:endParaRPr lang="ko" altLang="en-US" sz="2800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3612A57-5ED2-5DC2-575D-A07EE2EF4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6689" y="1066799"/>
            <a:ext cx="8468229" cy="563880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Faster R-CNN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YOLO</a:t>
            </a:r>
            <a:r>
              <a:rPr lang="ko-KR" altLang="en-US" sz="2000" b="1" dirty="0"/>
              <a:t>의 차이점 요약</a:t>
            </a:r>
            <a:endParaRPr lang="en-US" altLang="ko-KR" sz="2000" b="1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8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000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F13A4-BD38-D57C-E56E-858F6FFF3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8" y="1643183"/>
            <a:ext cx="8295408" cy="29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56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289F0-FFE5-31E8-E2C4-4E9C6F108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02A45C9-9BED-64AD-E89E-9D2E68D5C7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Faster R-CNN</a:t>
            </a:r>
            <a:r>
              <a:rPr lang="ko-KR" altLang="en-US" sz="2800" dirty="0"/>
              <a:t>과 </a:t>
            </a:r>
            <a:r>
              <a:rPr lang="en-US" altLang="ko-KR" sz="2800" dirty="0"/>
              <a:t>YOLO </a:t>
            </a:r>
            <a:r>
              <a:rPr lang="ko-KR" altLang="en-US" sz="2800" dirty="0"/>
              <a:t>비교</a:t>
            </a:r>
            <a:endParaRPr lang="ko" altLang="en-US" sz="2800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19A430D-0080-E044-B6CD-DE7B71A84B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6689" y="1066799"/>
            <a:ext cx="8468229" cy="563880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Faster R-CNN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YOLO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Anchor Box </a:t>
            </a:r>
            <a:r>
              <a:rPr lang="ko-KR" altLang="en-US" sz="2000" b="1" dirty="0"/>
              <a:t>사용 방식 비교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     </a:t>
            </a:r>
            <a:r>
              <a:rPr lang="en-US" altLang="ko-KR" sz="1800" dirty="0"/>
              <a:t>(1) Faster R-CNN</a:t>
            </a:r>
            <a:r>
              <a:rPr lang="ko-KR" altLang="en-US" sz="1800" dirty="0"/>
              <a:t>의 </a:t>
            </a:r>
            <a:r>
              <a:rPr lang="en-US" altLang="ko-KR" sz="1800" dirty="0"/>
              <a:t>Anchor Box </a:t>
            </a:r>
            <a:r>
              <a:rPr lang="ko-KR" altLang="en-US" sz="1800" dirty="0"/>
              <a:t>배치</a:t>
            </a:r>
            <a:endParaRPr lang="en-US" altLang="ko-KR" sz="1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Feature Map</a:t>
            </a:r>
            <a:r>
              <a:rPr lang="ko-KR" altLang="en-US" sz="1800" dirty="0"/>
              <a:t>의 </a:t>
            </a:r>
            <a:r>
              <a:rPr lang="ko-KR" altLang="en-US" sz="1800" b="1" dirty="0"/>
              <a:t>각 픽셀</a:t>
            </a:r>
            <a:r>
              <a:rPr lang="ko-KR" altLang="en-US" sz="1800" dirty="0"/>
              <a:t>에 대해 여러 개의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 배치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Anchor Box</a:t>
            </a:r>
            <a:r>
              <a:rPr lang="ko-KR" altLang="en-US" sz="1800" dirty="0"/>
              <a:t>는 다양한 비율</a:t>
            </a:r>
            <a:r>
              <a:rPr lang="en-US" altLang="ko-KR" sz="1800" dirty="0"/>
              <a:t>(Aspect Ratio)</a:t>
            </a:r>
            <a:r>
              <a:rPr lang="ko-KR" altLang="en-US" sz="1800" dirty="0"/>
              <a:t>과 크기</a:t>
            </a:r>
            <a:r>
              <a:rPr lang="en-US" altLang="ko-KR" sz="1800" dirty="0"/>
              <a:t>(Scale)</a:t>
            </a:r>
            <a:r>
              <a:rPr lang="ko-KR" altLang="en-US" sz="1800" dirty="0"/>
              <a:t>를 가짐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예를 들어</a:t>
            </a:r>
            <a:r>
              <a:rPr lang="en-US" altLang="ko-KR" sz="1800" dirty="0"/>
              <a:t>, </a:t>
            </a:r>
            <a:r>
              <a:rPr lang="ko-KR" altLang="en-US" sz="1800" dirty="0"/>
              <a:t>특정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에서 </a:t>
            </a:r>
            <a:r>
              <a:rPr lang="en-US" altLang="ko-KR" sz="1800" dirty="0"/>
              <a:t>9</a:t>
            </a:r>
            <a:r>
              <a:rPr lang="ko-KR" altLang="en-US" sz="1800" dirty="0"/>
              <a:t>개의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 사용한다고 하면</a:t>
            </a:r>
            <a:r>
              <a:rPr lang="en-US" altLang="ko-KR" sz="1800" dirty="0"/>
              <a:t>, </a:t>
            </a:r>
            <a:r>
              <a:rPr lang="en-US" altLang="ko-KR" sz="1800" b="1" dirty="0"/>
              <a:t>Feature Map</a:t>
            </a:r>
            <a:r>
              <a:rPr lang="ko-KR" altLang="en-US" sz="1800" b="1" dirty="0"/>
              <a:t>의 모든 픽셀마다 </a:t>
            </a:r>
            <a:r>
              <a:rPr lang="en-US" altLang="ko-KR" sz="1800" b="1" dirty="0"/>
              <a:t>9</a:t>
            </a:r>
            <a:r>
              <a:rPr lang="ko-KR" altLang="en-US" sz="1800" b="1" dirty="0"/>
              <a:t>개의 박스가 배치됨</a:t>
            </a:r>
            <a:endParaRPr lang="ko-KR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/>
              <a:t>    </a:t>
            </a:r>
            <a:r>
              <a:rPr lang="en-US" altLang="ko-KR" sz="1800" b="1" dirty="0"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ym typeface="Wingdings" panose="05000000000000000000" pitchFamily="2" charset="2"/>
              </a:rPr>
              <a:t> </a:t>
            </a:r>
            <a:r>
              <a:rPr lang="ko-KR" altLang="en-US" sz="1800" dirty="0"/>
              <a:t>예시 </a:t>
            </a:r>
            <a:r>
              <a:rPr lang="en-US" altLang="ko-KR" sz="1800" dirty="0"/>
              <a:t>(Feature Map </a:t>
            </a:r>
            <a:r>
              <a:rPr lang="ko-KR" altLang="en-US" sz="1800" dirty="0"/>
              <a:t>크기</a:t>
            </a:r>
            <a:r>
              <a:rPr lang="en-US" altLang="ko-KR" sz="1800" dirty="0"/>
              <a:t>: 50×50, Anchor Box </a:t>
            </a:r>
            <a:r>
              <a:rPr lang="ko-KR" altLang="en-US" sz="1800" dirty="0"/>
              <a:t>개수</a:t>
            </a:r>
            <a:r>
              <a:rPr lang="en-US" altLang="ko-KR" sz="1800" dirty="0"/>
              <a:t>: 9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총 </a:t>
            </a:r>
            <a:r>
              <a:rPr lang="en-US" altLang="ko-KR" sz="1800" dirty="0"/>
              <a:t>50 × 50 × 9 = 22,500</a:t>
            </a:r>
            <a:r>
              <a:rPr lang="ko-KR" altLang="en-US" sz="1800" dirty="0"/>
              <a:t>개의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가 생성됨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이후 </a:t>
            </a:r>
            <a:r>
              <a:rPr lang="en-US" altLang="ko-KR" sz="1800" dirty="0"/>
              <a:t>RPN</a:t>
            </a:r>
            <a:r>
              <a:rPr lang="ko-KR" altLang="en-US" sz="1800" dirty="0"/>
              <a:t>이 이 중에서 객체가 포함될 가능성이 높은 </a:t>
            </a:r>
            <a:r>
              <a:rPr lang="en-US" altLang="ko-KR" sz="1800" dirty="0"/>
              <a:t>Region Proposal</a:t>
            </a:r>
            <a:r>
              <a:rPr lang="ko-KR" altLang="en-US" sz="1800" dirty="0"/>
              <a:t>을 선택함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99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01E8D-C6CE-3947-FE25-92BD5F6DE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A4AC097-0751-C11A-3B59-9EB8E5C43A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Faster R-CNN</a:t>
            </a:r>
            <a:r>
              <a:rPr lang="ko-KR" altLang="en-US" sz="2800" dirty="0"/>
              <a:t>과 </a:t>
            </a:r>
            <a:r>
              <a:rPr lang="en-US" altLang="ko-KR" sz="2800" dirty="0"/>
              <a:t>YOLO </a:t>
            </a:r>
            <a:r>
              <a:rPr lang="ko-KR" altLang="en-US" sz="2800" dirty="0"/>
              <a:t>비교</a:t>
            </a:r>
            <a:endParaRPr lang="ko" altLang="en-US" sz="2800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8444CDE-C7C6-A11F-0778-73D412F953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75" y="1066799"/>
            <a:ext cx="8777311" cy="563880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/>
              <a:t>YOLO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Bounding Box </a:t>
            </a:r>
            <a:r>
              <a:rPr lang="ko-KR" altLang="en-US" sz="2000" b="1" dirty="0"/>
              <a:t>배치</a:t>
            </a:r>
            <a:endParaRPr lang="en-US" altLang="ko-KR" sz="20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입력을 </a:t>
            </a:r>
            <a:r>
              <a:rPr lang="en-US" altLang="ko-KR" sz="1600" dirty="0"/>
              <a:t>S×S </a:t>
            </a:r>
            <a:r>
              <a:rPr lang="ko-KR" altLang="en-US" sz="1600" dirty="0"/>
              <a:t>그리드로 나눈 후</a:t>
            </a:r>
            <a:r>
              <a:rPr lang="en-US" altLang="ko-KR" sz="1600" dirty="0"/>
              <a:t>, </a:t>
            </a:r>
            <a:r>
              <a:rPr lang="ko-KR" altLang="en-US" sz="1600" dirty="0"/>
              <a:t>각 그리드 셀이 여러 개의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를 예측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Faster R-CNN</a:t>
            </a:r>
            <a:r>
              <a:rPr lang="ko-KR" altLang="en-US" sz="1600" dirty="0"/>
              <a:t>처럼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의 픽셀마다 </a:t>
            </a:r>
            <a:r>
              <a:rPr lang="en-US" altLang="ko-KR" sz="1600" dirty="0"/>
              <a:t>Anchor Box</a:t>
            </a:r>
            <a:r>
              <a:rPr lang="ko-KR" altLang="en-US" sz="1600" dirty="0"/>
              <a:t>를 배치하는 방식이 아님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예를 들어</a:t>
            </a:r>
            <a:r>
              <a:rPr lang="en-US" altLang="ko-KR" sz="1600" dirty="0"/>
              <a:t>, YOLOv3</a:t>
            </a:r>
            <a:r>
              <a:rPr lang="ko-KR" altLang="en-US" sz="1600" dirty="0"/>
              <a:t>에서는 각 그리드 </a:t>
            </a:r>
            <a:r>
              <a:rPr lang="ko-KR" altLang="en-US" sz="1600" dirty="0" err="1"/>
              <a:t>셀당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개의 </a:t>
            </a:r>
            <a:r>
              <a:rPr lang="en-US" altLang="ko-KR" sz="1600" dirty="0"/>
              <a:t>Anchor Box</a:t>
            </a:r>
            <a:r>
              <a:rPr lang="ko-KR" altLang="en-US" sz="1600" dirty="0"/>
              <a:t>를 사용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Grid </a:t>
            </a:r>
            <a:r>
              <a:rPr lang="ko-KR" altLang="en-US" sz="1600" dirty="0"/>
              <a:t>크기</a:t>
            </a:r>
            <a:r>
              <a:rPr lang="en-US" altLang="ko-KR" sz="1600" dirty="0"/>
              <a:t>: 13×13, Anchor Box </a:t>
            </a:r>
            <a:r>
              <a:rPr lang="ko-KR" altLang="en-US" sz="1600" dirty="0"/>
              <a:t>개수</a:t>
            </a:r>
            <a:r>
              <a:rPr lang="en-US" altLang="ko-KR" sz="1600" dirty="0"/>
              <a:t>: 3</a:t>
            </a:r>
            <a:r>
              <a:rPr lang="ko-KR" altLang="en-US" sz="1600" dirty="0"/>
              <a:t>개</a:t>
            </a:r>
            <a:r>
              <a:rPr lang="en-US" altLang="ko-KR" sz="1600" dirty="0"/>
              <a:t>: 13 × 13 × 3 = 507</a:t>
            </a:r>
            <a:r>
              <a:rPr lang="ko-KR" altLang="en-US" sz="1600" dirty="0"/>
              <a:t>개의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를 예측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Faster R-CNN</a:t>
            </a:r>
            <a:r>
              <a:rPr lang="ko-KR" altLang="en-US" sz="1600" dirty="0"/>
              <a:t>과 비교했을 때</a:t>
            </a:r>
            <a:r>
              <a:rPr lang="en-US" altLang="ko-KR" sz="1600" dirty="0"/>
              <a:t>, Anchor Box</a:t>
            </a:r>
            <a:r>
              <a:rPr lang="ko-KR" altLang="en-US" sz="1600" dirty="0"/>
              <a:t>의 개수가 훨씬 적고 </a:t>
            </a:r>
            <a:r>
              <a:rPr lang="ko-KR" altLang="en-US" sz="1600" dirty="0" err="1"/>
              <a:t>연산량이</a:t>
            </a:r>
            <a:r>
              <a:rPr lang="ko-KR" altLang="en-US" sz="1600" dirty="0"/>
              <a:t> 작음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886899-D37F-B18F-8C34-04C2B492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5" y="3886199"/>
            <a:ext cx="8064980" cy="25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98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ko-KR" altLang="en-US" dirty="0"/>
              <a:t>이미지 분할을 위한 신경망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48438"/>
            <a:ext cx="2133600" cy="292100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6FFD9-0911-F220-7F37-CE1DE3BAE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6FD82-5FED-8372-B28D-5D54D313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D1CBCC-8B7A-7866-A2E7-68ACCAA3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278317" cy="49646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이미지 분할</a:t>
            </a:r>
            <a:r>
              <a:rPr lang="en-US" altLang="ko-KR" sz="2000" dirty="0"/>
              <a:t>(Image Segmentation) </a:t>
            </a: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이란</a:t>
            </a: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en-US" altLang="ko-KR" sz="2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이미지 분할은 이미지 내의 픽셀을 객체 또는 배경 등으로 나누는 작업이다</a:t>
            </a:r>
            <a:r>
              <a:rPr lang="en-US" altLang="ko-KR" sz="1800" dirty="0"/>
              <a:t>. </a:t>
            </a:r>
            <a:r>
              <a:rPr lang="ko-KR" altLang="en-US" sz="1800" dirty="0"/>
              <a:t>일반적인 컴퓨터 비전 문제</a:t>
            </a:r>
            <a:r>
              <a:rPr lang="en-US" altLang="ko-KR" sz="1800" dirty="0"/>
              <a:t>(</a:t>
            </a:r>
            <a:r>
              <a:rPr lang="ko-KR" altLang="en-US" sz="1800" dirty="0"/>
              <a:t>예</a:t>
            </a:r>
            <a:r>
              <a:rPr lang="en-US" altLang="ko-KR" sz="1800" dirty="0"/>
              <a:t>: </a:t>
            </a:r>
            <a:r>
              <a:rPr lang="ko-KR" altLang="en-US" sz="1800" dirty="0"/>
              <a:t>이미지 분류</a:t>
            </a:r>
            <a:r>
              <a:rPr lang="en-US" altLang="ko-KR" sz="1800" dirty="0"/>
              <a:t>, </a:t>
            </a:r>
            <a:r>
              <a:rPr lang="ko-KR" altLang="en-US" sz="1800" dirty="0"/>
              <a:t>객체 검출</a:t>
            </a:r>
            <a:r>
              <a:rPr lang="en-US" altLang="ko-KR" sz="1800" dirty="0"/>
              <a:t>)</a:t>
            </a:r>
            <a:r>
              <a:rPr lang="ko-KR" altLang="en-US" sz="1800" dirty="0"/>
              <a:t>와 달리</a:t>
            </a:r>
            <a:r>
              <a:rPr lang="en-US" altLang="ko-KR" sz="1800" dirty="0"/>
              <a:t>, </a:t>
            </a:r>
            <a:r>
              <a:rPr lang="ko-KR" altLang="en-US" sz="1800" dirty="0"/>
              <a:t>이미지 분할은 각 픽셀 단위로 클래스를 지정하는 것이 특징임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이미지 분할의 종류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5571D-0CB3-F430-A407-53C5676B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94" y="3256179"/>
            <a:ext cx="6012175" cy="335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60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5511-5E5A-DB3F-AE08-97AB4C9F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6757C-E097-175F-842F-D97DF8C9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2D066C-6119-C578-6315-55E972E63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71900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이미지 분할 예</a:t>
            </a:r>
            <a:endParaRPr lang="en-US" altLang="ko-KR" sz="18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이미지 </a:t>
            </a:r>
            <a:r>
              <a:rPr lang="ko-KR" altLang="en-US" sz="1600" dirty="0" err="1"/>
              <a:t>세그멘테이션을</a:t>
            </a:r>
            <a:r>
              <a:rPr lang="ko-KR" altLang="en-US" sz="1600" dirty="0"/>
              <a:t> 적용하면</a:t>
            </a:r>
            <a:r>
              <a:rPr lang="en-US" altLang="ko-KR" sz="1600" dirty="0"/>
              <a:t>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이미지의 </a:t>
            </a:r>
            <a:r>
              <a:rPr lang="ko-KR" altLang="en-US" sz="1600" b="1" dirty="0"/>
              <a:t>각 픽셀</a:t>
            </a:r>
            <a:r>
              <a:rPr lang="ko-KR" altLang="en-US" sz="1600" dirty="0"/>
              <a:t>이 </a:t>
            </a:r>
            <a:r>
              <a:rPr lang="en-US" altLang="ko-KR" sz="1600" dirty="0"/>
              <a:t>＂</a:t>
            </a:r>
            <a:r>
              <a:rPr lang="ko-KR" altLang="en-US" sz="1600" dirty="0"/>
              <a:t>강아지</a:t>
            </a:r>
            <a:r>
              <a:rPr lang="en-US" altLang="ko-KR" sz="1600" dirty="0"/>
              <a:t>＂</a:t>
            </a:r>
            <a:r>
              <a:rPr lang="ko-KR" altLang="en-US" sz="1600" dirty="0"/>
              <a:t>인지 </a:t>
            </a:r>
            <a:r>
              <a:rPr lang="en-US" altLang="ko-KR" sz="1600" dirty="0"/>
              <a:t>＂</a:t>
            </a:r>
            <a:r>
              <a:rPr lang="ko-KR" altLang="en-US" sz="1600" dirty="0"/>
              <a:t>배경</a:t>
            </a:r>
            <a:r>
              <a:rPr lang="en-US" altLang="ko-KR" sz="1600" dirty="0"/>
              <a:t>＂</a:t>
            </a:r>
            <a:r>
              <a:rPr lang="ko-KR" altLang="en-US" sz="1600" dirty="0"/>
              <a:t>인지 </a:t>
            </a:r>
            <a:r>
              <a:rPr lang="ko-KR" altLang="en-US" sz="1600" b="1" dirty="0"/>
              <a:t>분류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결과적으로 강아지만 있는 마스크</a:t>
            </a:r>
            <a:r>
              <a:rPr lang="en-US" altLang="ko-KR" sz="1600" dirty="0"/>
              <a:t>(mask)</a:t>
            </a:r>
            <a:r>
              <a:rPr lang="ko-KR" altLang="en-US" sz="1600" dirty="0"/>
              <a:t>가 생성된다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CF37BE-F518-76EF-25EB-762760C8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55" y="2945534"/>
            <a:ext cx="6038386" cy="21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35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83AA-7834-8556-AA69-BB7276EC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48D9AF-EC96-1A4C-D1EA-D2CFBC1A6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6" y="951898"/>
            <a:ext cx="8566352" cy="575370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2300" b="1" dirty="0"/>
              <a:t>Region Proposal Network (RPN)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ko-KR" altLang="en-US" sz="2100" b="1" dirty="0"/>
              <a:t>슬라이딩 윈도우 </a:t>
            </a:r>
            <a:r>
              <a:rPr lang="en-US" altLang="ko-KR" sz="2100" b="1" dirty="0"/>
              <a:t>(3×3 Conv </a:t>
            </a:r>
            <a:r>
              <a:rPr lang="ko-KR" altLang="en-US" sz="2100" b="1" dirty="0"/>
              <a:t>필터</a:t>
            </a:r>
            <a:r>
              <a:rPr lang="en-US" altLang="ko-KR" sz="2100" b="1" dirty="0"/>
              <a:t>)</a:t>
            </a:r>
            <a:endParaRPr lang="ko-KR" altLang="en-US" sz="2100" b="1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/>
              <a:t> 이 필터는 </a:t>
            </a:r>
            <a:r>
              <a:rPr lang="en-US" altLang="ko-KR" sz="2100" dirty="0"/>
              <a:t>50×50</a:t>
            </a:r>
            <a:r>
              <a:rPr lang="ko-KR" altLang="en-US" sz="2100" dirty="0"/>
              <a:t>의 </a:t>
            </a:r>
            <a:r>
              <a:rPr lang="ko-KR" altLang="en-US" sz="2100" b="1" dirty="0"/>
              <a:t>모든 </a:t>
            </a:r>
            <a:r>
              <a:rPr lang="ko-KR" altLang="en-US" sz="2100" b="1" dirty="0" err="1"/>
              <a:t>피쳐맵</a:t>
            </a:r>
            <a:r>
              <a:rPr lang="ko-KR" altLang="en-US" sz="2100" b="1" dirty="0"/>
              <a:t> 위치에 대해 적용</a:t>
            </a:r>
            <a:endParaRPr lang="en-US" altLang="ko-KR" sz="2100" b="1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/>
              <a:t> 각 위치에서 주변 </a:t>
            </a:r>
            <a:r>
              <a:rPr lang="en-US" altLang="ko-KR" sz="2100" dirty="0"/>
              <a:t>3×3 </a:t>
            </a:r>
            <a:r>
              <a:rPr lang="ko-KR" altLang="en-US" sz="2100" dirty="0"/>
              <a:t>영역을 보고 해당 위치의 </a:t>
            </a:r>
            <a:r>
              <a:rPr lang="en-US" altLang="ko-KR" sz="2100" dirty="0"/>
              <a:t>"</a:t>
            </a:r>
            <a:r>
              <a:rPr lang="ko-KR" altLang="en-US" sz="2100" b="1" dirty="0">
                <a:solidFill>
                  <a:srgbClr val="0070C0"/>
                </a:solidFill>
              </a:rPr>
              <a:t>로컬 정보 요약 벡터</a:t>
            </a:r>
            <a:r>
              <a:rPr lang="en-US" altLang="ko-KR" sz="2100" dirty="0"/>
              <a:t>“</a:t>
            </a:r>
            <a:r>
              <a:rPr lang="ko-KR" altLang="en-US" sz="2100" dirty="0"/>
              <a:t>를 만든다</a:t>
            </a:r>
            <a:r>
              <a:rPr lang="en-US" altLang="ko-KR" sz="2100" dirty="0"/>
              <a:t>.</a:t>
            </a:r>
            <a:endParaRPr lang="ko-KR" altLang="en-US" sz="2100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/>
              <a:t> 결과는 </a:t>
            </a:r>
            <a:r>
              <a:rPr lang="en-US" altLang="ko-KR" sz="2100" dirty="0"/>
              <a:t>(50, 50, 512)</a:t>
            </a:r>
            <a:r>
              <a:rPr lang="ko-KR" altLang="en-US" sz="2100" dirty="0"/>
              <a:t>의 </a:t>
            </a:r>
            <a:r>
              <a:rPr lang="en-US" altLang="ko-KR" sz="2100" dirty="0"/>
              <a:t>RPN intermediate feature map </a:t>
            </a:r>
            <a:r>
              <a:rPr lang="en-US" altLang="ko-KR" sz="2100" dirty="0">
                <a:sym typeface="Wingdings" panose="05000000000000000000" pitchFamily="2" charset="2"/>
              </a:rPr>
              <a:t> </a:t>
            </a:r>
            <a:r>
              <a:rPr lang="en-US" altLang="ko-KR" sz="2000" dirty="0"/>
              <a:t>512</a:t>
            </a:r>
            <a:r>
              <a:rPr lang="ko-KR" altLang="en-US" sz="2000" dirty="0"/>
              <a:t>는 </a:t>
            </a:r>
            <a:r>
              <a:rPr lang="en-US" altLang="ko-KR" sz="2000" dirty="0"/>
              <a:t>backbone feature </a:t>
            </a:r>
            <a:r>
              <a:rPr lang="ko-KR" altLang="en-US" sz="2000" dirty="0"/>
              <a:t>차원과는 별개로</a:t>
            </a:r>
            <a:r>
              <a:rPr lang="en-US" altLang="ko-KR" sz="2000" dirty="0"/>
              <a:t>, RPN </a:t>
            </a:r>
            <a:r>
              <a:rPr lang="ko-KR" altLang="en-US" sz="2000" dirty="0"/>
              <a:t>설계자가 </a:t>
            </a:r>
            <a:r>
              <a:rPr lang="en-US" altLang="ko-KR" sz="2000" dirty="0"/>
              <a:t>"3×3 conv </a:t>
            </a:r>
            <a:r>
              <a:rPr lang="ko-KR" altLang="en-US" sz="2000" dirty="0"/>
              <a:t>출력 채널을 </a:t>
            </a:r>
            <a:r>
              <a:rPr lang="en-US" altLang="ko-KR" sz="2000" dirty="0"/>
              <a:t>512</a:t>
            </a:r>
            <a:r>
              <a:rPr lang="ko-KR" altLang="en-US" sz="2000" dirty="0"/>
              <a:t>개로 선택</a:t>
            </a:r>
            <a:r>
              <a:rPr lang="en-US" altLang="ko-KR" sz="2000" dirty="0"/>
              <a:t>"</a:t>
            </a:r>
            <a:r>
              <a:rPr lang="ko-KR" altLang="en-US" sz="2000" dirty="0"/>
              <a:t>했기 때문</a:t>
            </a:r>
            <a:endParaRPr lang="en-US" altLang="ko-KR" sz="2100" dirty="0"/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ko-KR" altLang="en-US" sz="2100" b="1" dirty="0"/>
              <a:t>이후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각 위치별로 </a:t>
            </a:r>
            <a:r>
              <a:rPr lang="en-US" altLang="ko-KR" sz="2100" b="1" dirty="0"/>
              <a:t>"9</a:t>
            </a:r>
            <a:r>
              <a:rPr lang="ko-KR" altLang="en-US" sz="2100" b="1" dirty="0"/>
              <a:t>개의 앵커 박스</a:t>
            </a:r>
            <a:r>
              <a:rPr lang="en-US" altLang="ko-KR" sz="2100" b="1" dirty="0"/>
              <a:t>" </a:t>
            </a:r>
            <a:r>
              <a:rPr lang="ko-KR" altLang="en-US" sz="2100" b="1" dirty="0"/>
              <a:t>적용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/>
              <a:t> 이 중 한 점 예</a:t>
            </a:r>
            <a:r>
              <a:rPr lang="en-US" altLang="ko-KR" sz="2100" dirty="0"/>
              <a:t>: (25, 30) </a:t>
            </a:r>
            <a:r>
              <a:rPr lang="ko-KR" altLang="en-US" sz="2100" dirty="0"/>
              <a:t>위치</a:t>
            </a:r>
            <a:endParaRPr lang="en-US" altLang="ko-KR" sz="2100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/>
              <a:t> 이 위치 기준으로 </a:t>
            </a:r>
            <a:r>
              <a:rPr lang="en-US" altLang="ko-KR" sz="2100" b="1" dirty="0"/>
              <a:t>9</a:t>
            </a:r>
            <a:r>
              <a:rPr lang="ko-KR" altLang="en-US" sz="2100" b="1" dirty="0"/>
              <a:t>개의 </a:t>
            </a:r>
            <a:r>
              <a:rPr lang="en-US" altLang="ko-KR" sz="2100" b="1" dirty="0"/>
              <a:t>anchor box</a:t>
            </a:r>
            <a:r>
              <a:rPr lang="ko-KR" altLang="en-US" sz="2100" dirty="0"/>
              <a:t>가 미리 정의된 크기와 비율로 </a:t>
            </a:r>
            <a:endParaRPr lang="en-US" altLang="ko-KR" sz="2100" dirty="0"/>
          </a:p>
          <a:p>
            <a:pPr lvl="2">
              <a:lnSpc>
                <a:spcPct val="170000"/>
              </a:lnSpc>
              <a:buNone/>
            </a:pPr>
            <a:r>
              <a:rPr lang="en-US" altLang="ko-KR" sz="2100" dirty="0"/>
              <a:t>  </a:t>
            </a:r>
            <a:r>
              <a:rPr lang="ko-KR" altLang="en-US" sz="2100" dirty="0"/>
              <a:t>생성된다 </a:t>
            </a:r>
            <a:r>
              <a:rPr lang="en-US" altLang="ko-KR" sz="2100" dirty="0"/>
              <a:t>(</a:t>
            </a:r>
            <a:r>
              <a:rPr lang="ko-KR" altLang="en-US" sz="2100" dirty="0"/>
              <a:t>예</a:t>
            </a:r>
            <a:r>
              <a:rPr lang="en-US" altLang="ko-KR" sz="2100" dirty="0"/>
              <a:t>: 128x128, 256x256, 2:1, 1:2 </a:t>
            </a:r>
            <a:r>
              <a:rPr lang="ko-KR" altLang="en-US" sz="2100" dirty="0"/>
              <a:t>등</a:t>
            </a:r>
            <a:r>
              <a:rPr lang="en-US" altLang="ko-KR" sz="2100" dirty="0"/>
              <a:t>)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/>
              <a:t> </a:t>
            </a:r>
            <a:r>
              <a:rPr lang="ko-KR" altLang="en-US" sz="2100" dirty="0"/>
              <a:t>각 </a:t>
            </a:r>
            <a:r>
              <a:rPr lang="en-US" altLang="ko-KR" sz="2100" dirty="0"/>
              <a:t>ancho</a:t>
            </a:r>
            <a:r>
              <a:rPr lang="ko-KR" altLang="en-US" sz="2100" dirty="0"/>
              <a:t>에 대해</a:t>
            </a:r>
            <a:r>
              <a:rPr lang="en-US" altLang="ko-KR" sz="2100" dirty="0"/>
              <a:t>:</a:t>
            </a:r>
          </a:p>
          <a:p>
            <a:pPr marL="1943100" lvl="3" indent="-34290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altLang="ko-KR" sz="2100" b="1" dirty="0"/>
              <a:t>Objectness score (2-class </a:t>
            </a:r>
            <a:r>
              <a:rPr lang="en-US" altLang="ko-KR" sz="2100" b="1" dirty="0" err="1"/>
              <a:t>softmax</a:t>
            </a:r>
            <a:r>
              <a:rPr lang="en-US" altLang="ko-KR" sz="2100" b="1" dirty="0"/>
              <a:t>)</a:t>
            </a:r>
          </a:p>
          <a:p>
            <a:pPr marL="1943100" lvl="3" indent="-34290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altLang="ko-KR" sz="2100" b="1" dirty="0"/>
              <a:t>Bounding box regression (dx, </a:t>
            </a:r>
            <a:r>
              <a:rPr lang="en-US" altLang="ko-KR" sz="2100" b="1" dirty="0" err="1"/>
              <a:t>dy</a:t>
            </a:r>
            <a:r>
              <a:rPr lang="en-US" altLang="ko-KR" sz="2100" b="1" dirty="0"/>
              <a:t>, </a:t>
            </a:r>
            <a:r>
              <a:rPr lang="en-US" altLang="ko-KR" sz="2100" b="1" dirty="0" err="1"/>
              <a:t>dw</a:t>
            </a:r>
            <a:r>
              <a:rPr lang="en-US" altLang="ko-KR" sz="2100" b="1" dirty="0"/>
              <a:t>, dh)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7649A31-B6E6-C0DF-9912-3CCA6FC9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54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en-US" altLang="ko-KR" sz="2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이미지 분할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(image segmentation)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은 신경망을 훈련시켜 이미지를 픽셀 단위로 분할하는 것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이미지를 픽셀 단위로 분할하여 이미지에 포함된 객체를 추출함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이미지 분할의 대표적 네트워크는 완전 합성곱 네트워크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합성곱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&amp; </a:t>
            </a:r>
            <a:r>
              <a:rPr lang="ko-KR" altLang="en-US" sz="1800" dirty="0" err="1">
                <a:latin typeface="KoPub돋움체_Pro Light" pitchFamily="18" charset="-127"/>
                <a:ea typeface="KoPub돋움체_Pro Light" pitchFamily="18" charset="-127"/>
              </a:rPr>
              <a:t>역합성곱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네트워크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sz="1800" b="1" u="sng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, PSPNet, DeepLabv3/DeepLabv3+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가 있음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A889-7B0A-6694-7E46-030997382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80F1B-BC14-924D-41E1-4E566CD5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4BB0E3-5094-C1C8-EC5B-CEFDAC0CA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278317" cy="5530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객체 인식</a:t>
            </a:r>
            <a:r>
              <a:rPr lang="en-US" altLang="ko-KR" sz="1800" b="1" dirty="0"/>
              <a:t>(Object Detection)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vs.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세그멘테이션</a:t>
            </a:r>
            <a:r>
              <a:rPr lang="en-US" altLang="ko-KR" sz="1800" b="1" dirty="0"/>
              <a:t>(Image Segmentation)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객체 인식</a:t>
            </a:r>
            <a:r>
              <a:rPr lang="en-US" altLang="ko-KR" sz="1600" dirty="0"/>
              <a:t>: </a:t>
            </a:r>
            <a:r>
              <a:rPr lang="ko-KR" altLang="en-US" sz="1600" dirty="0"/>
              <a:t>위치를 사각형</a:t>
            </a:r>
            <a:r>
              <a:rPr lang="en-US" altLang="ko-KR" sz="1600" dirty="0"/>
              <a:t>(bounding box)</a:t>
            </a:r>
            <a:r>
              <a:rPr lang="ko-KR" altLang="en-US" sz="1600" dirty="0"/>
              <a:t>으로 표현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입력</a:t>
            </a:r>
            <a:r>
              <a:rPr lang="en-US" altLang="ko-KR" sz="1600" dirty="0"/>
              <a:t>: </a:t>
            </a:r>
            <a:r>
              <a:rPr lang="ko-KR" altLang="en-US" sz="1600" dirty="0"/>
              <a:t>이미지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출력</a:t>
            </a:r>
            <a:r>
              <a:rPr lang="en-US" altLang="ko-KR" sz="1600" dirty="0"/>
              <a:t>: </a:t>
            </a:r>
            <a:r>
              <a:rPr lang="ko-KR" altLang="en-US" sz="1600" dirty="0"/>
              <a:t>하나 또는 여러 개의 </a:t>
            </a:r>
            <a:r>
              <a:rPr lang="en-US" altLang="ko-KR" sz="1600" dirty="0"/>
              <a:t>bounding box +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학습</a:t>
            </a:r>
            <a:r>
              <a:rPr lang="en-US" altLang="ko-KR" sz="1600" dirty="0"/>
              <a:t>: anchor box</a:t>
            </a:r>
            <a:r>
              <a:rPr lang="ko-KR" altLang="en-US" sz="1600" dirty="0"/>
              <a:t>와 </a:t>
            </a:r>
            <a:r>
              <a:rPr lang="en-US" altLang="ko-KR" sz="1600" dirty="0"/>
              <a:t>GT box </a:t>
            </a:r>
            <a:r>
              <a:rPr lang="ko-KR" altLang="en-US" sz="1600" dirty="0"/>
              <a:t>간 차이</a:t>
            </a:r>
            <a:r>
              <a:rPr lang="en-US" altLang="ko-KR" sz="1600" dirty="0"/>
              <a:t>(</a:t>
            </a:r>
            <a:r>
              <a:rPr lang="ko-KR" altLang="en-US" sz="1600" dirty="0"/>
              <a:t>좌표 차이</a:t>
            </a:r>
            <a:r>
              <a:rPr lang="en-US" altLang="ko-KR" sz="1600" dirty="0"/>
              <a:t>)</a:t>
            </a:r>
            <a:r>
              <a:rPr lang="ko-KR" altLang="en-US" sz="1600" dirty="0"/>
              <a:t>를 학습하여 추론 시 보정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좌표 기반 </a:t>
            </a:r>
            <a:r>
              <a:rPr lang="en-US" altLang="ko-KR" sz="1600" dirty="0"/>
              <a:t>(</a:t>
            </a:r>
            <a:r>
              <a:rPr lang="ko-KR" altLang="en-US" sz="1600" dirty="0"/>
              <a:t>사각형 형태</a:t>
            </a:r>
            <a:r>
              <a:rPr lang="en-US" altLang="ko-KR" sz="1600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이미지 </a:t>
            </a:r>
            <a:r>
              <a:rPr lang="ko-KR" altLang="en-US" sz="1600" dirty="0" err="1"/>
              <a:t>세그멘테이션</a:t>
            </a:r>
            <a:r>
              <a:rPr lang="en-US" altLang="ko-KR" sz="1600" dirty="0"/>
              <a:t>: </a:t>
            </a:r>
            <a:r>
              <a:rPr lang="ko-KR" altLang="en-US" sz="1600" dirty="0"/>
              <a:t>픽셀 단위로 클래스 예측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입력</a:t>
            </a:r>
            <a:r>
              <a:rPr lang="en-US" altLang="ko-KR" sz="1600" dirty="0"/>
              <a:t>: </a:t>
            </a:r>
            <a:r>
              <a:rPr lang="ko-KR" altLang="en-US" sz="1600" dirty="0"/>
              <a:t>이미지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출력</a:t>
            </a:r>
            <a:r>
              <a:rPr lang="en-US" altLang="ko-KR" sz="1600" dirty="0"/>
              <a:t>: </a:t>
            </a:r>
            <a:r>
              <a:rPr lang="ko-KR" altLang="en-US" sz="1600" dirty="0"/>
              <a:t>이미지와 같은 크기의 픽셀별 클래스 맵 </a:t>
            </a:r>
            <a:r>
              <a:rPr lang="en-US" altLang="ko-KR" sz="1600" dirty="0"/>
              <a:t>(segmentation mask)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학습</a:t>
            </a:r>
            <a:r>
              <a:rPr lang="en-US" altLang="ko-KR" sz="1600" dirty="0"/>
              <a:t>: </a:t>
            </a:r>
            <a:r>
              <a:rPr lang="ko-KR" altLang="en-US" sz="1600" dirty="0"/>
              <a:t>각 픽셀에 대해 정답 마스크</a:t>
            </a:r>
            <a:r>
              <a:rPr lang="en-US" altLang="ko-KR" sz="1600" dirty="0"/>
              <a:t>(Ground Truth Mask)</a:t>
            </a:r>
            <a:r>
              <a:rPr lang="ko-KR" altLang="en-US" sz="1600" dirty="0"/>
              <a:t>와의 </a:t>
            </a:r>
            <a:r>
              <a:rPr lang="en-US" altLang="ko-KR" sz="1600" dirty="0"/>
              <a:t>Cross-Entropy Loss</a:t>
            </a:r>
            <a:r>
              <a:rPr lang="ko-KR" altLang="en-US" sz="1600" dirty="0"/>
              <a:t>로 학습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픽셀 기반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8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6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B0EB-3B74-47AB-17C5-33488F792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373D0-D54F-1D00-0416-C404E2DC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C8BC7E-B237-948C-0E8A-7ECF03D05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2"/>
            <a:ext cx="8278317" cy="5703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이미지 </a:t>
            </a:r>
            <a:r>
              <a:rPr lang="ko-KR" altLang="en-US" sz="1800" b="1" dirty="0" err="1"/>
              <a:t>세그멘테이션</a:t>
            </a:r>
            <a:r>
              <a:rPr lang="en-US" altLang="ko-KR" sz="1800" b="1" dirty="0"/>
              <a:t>(Image Segmentation) - </a:t>
            </a:r>
            <a:r>
              <a:rPr lang="ko-KR" altLang="en-US" sz="1800" b="1" dirty="0"/>
              <a:t>학습</a:t>
            </a:r>
            <a:endParaRPr lang="en-US" altLang="ko-KR" sz="18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학 습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입력 이미지가 들어오면, 모델은 그에 대응되는 정답 마스크(</a:t>
            </a:r>
            <a:r>
              <a:rPr lang="ko-KR" altLang="ko-KR" sz="1600" dirty="0" err="1">
                <a:latin typeface="Arial" panose="020B0604020202020204" pitchFamily="34" charset="0"/>
              </a:rPr>
              <a:t>Ground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Truth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Segmentation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Mask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기준으로 학습</a:t>
            </a:r>
            <a:r>
              <a:rPr lang="ko-KR" altLang="en-US" sz="1600" dirty="0"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마스크</a:t>
            </a:r>
            <a:r>
              <a:rPr lang="ko-KR" altLang="en-US" sz="1600" dirty="0">
                <a:latin typeface="Arial" panose="020B0604020202020204" pitchFamily="34" charset="0"/>
              </a:rPr>
              <a:t>의 구조</a:t>
            </a:r>
            <a:r>
              <a:rPr lang="en-US" altLang="ko-KR" sz="1600" dirty="0">
                <a:latin typeface="Arial" panose="020B0604020202020204" pitchFamily="34" charset="0"/>
              </a:rPr>
              <a:t>: </a:t>
            </a:r>
            <a:r>
              <a:rPr lang="ko-KR" altLang="ko-KR" sz="1600" dirty="0">
                <a:latin typeface="Arial" panose="020B0604020202020204" pitchFamily="34" charset="0"/>
              </a:rPr>
              <a:t>예) 3개 클래스 (배경=0, 사람=1, 고양이=2)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정답 마스크</a:t>
            </a:r>
            <a:r>
              <a:rPr lang="en-US" altLang="ko-KR" sz="1600" dirty="0"/>
              <a:t>: [0, 0, 1, 1, 1]</a:t>
            </a:r>
          </a:p>
          <a:p>
            <a:pPr lvl="2">
              <a:lnSpc>
                <a:spcPct val="150000"/>
              </a:lnSpc>
              <a:buNone/>
            </a:pPr>
            <a:r>
              <a:rPr lang="en-US" altLang="ko-KR" sz="1600" dirty="0"/>
              <a:t>                       [0, 0, 1, 1, 2]</a:t>
            </a:r>
          </a:p>
          <a:p>
            <a:pPr lvl="2">
              <a:lnSpc>
                <a:spcPct val="150000"/>
              </a:lnSpc>
              <a:buNone/>
            </a:pPr>
            <a:r>
              <a:rPr lang="en-US" altLang="ko-KR" sz="1600" dirty="0"/>
              <a:t>                 </a:t>
            </a:r>
            <a:r>
              <a:rPr lang="ko-KR" altLang="en-US" sz="1600" dirty="0"/>
              <a:t>→ 이미지의 각 픽셀이 어떤 클래스에 속하는지 알려준다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모델은 이 마스크를 기준으로</a:t>
            </a:r>
            <a:r>
              <a:rPr lang="en-US" altLang="ko-KR" sz="1600" dirty="0"/>
              <a:t>, </a:t>
            </a:r>
            <a:r>
              <a:rPr lang="ko-KR" altLang="en-US" sz="1600" dirty="0"/>
              <a:t>각 픽셀이 어떤 클래스를 가질지 예측한다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손실함수</a:t>
            </a:r>
            <a:r>
              <a:rPr lang="en-US" altLang="ko-KR" sz="1600" dirty="0"/>
              <a:t>(Loss): </a:t>
            </a:r>
            <a:r>
              <a:rPr lang="ko-KR" altLang="en-US" sz="1600" dirty="0"/>
              <a:t>일반적으로 </a:t>
            </a:r>
            <a:r>
              <a:rPr lang="en-US" altLang="ko-KR" sz="1600" dirty="0" err="1"/>
              <a:t>CrossEntropyLoss</a:t>
            </a:r>
            <a:r>
              <a:rPr lang="ko-KR" altLang="en-US" sz="1600" dirty="0"/>
              <a:t>를 사용하며</a:t>
            </a:r>
            <a:r>
              <a:rPr lang="en-US" altLang="ko-KR" sz="1600" dirty="0"/>
              <a:t>, </a:t>
            </a:r>
            <a:r>
              <a:rPr lang="ko-KR" altLang="en-US" sz="1600" dirty="0"/>
              <a:t>다음을 학습한다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For each pixel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j):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2">
              <a:lnSpc>
                <a:spcPct val="150000"/>
              </a:lnSpc>
              <a:buNone/>
            </a:pPr>
            <a:r>
              <a:rPr lang="en-US" altLang="ko-KR" sz="1600" dirty="0"/>
              <a:t>                                 (y</a:t>
            </a:r>
            <a:r>
              <a:rPr lang="ko-KR" altLang="en-US" sz="1600" dirty="0"/>
              <a:t>는 정답 </a:t>
            </a:r>
            <a:r>
              <a:rPr lang="en-US" altLang="ko-KR" sz="1600" dirty="0"/>
              <a:t>one-hot, </a:t>
            </a:r>
            <a:r>
              <a:rPr lang="ko-KR" altLang="en-US" sz="1600" dirty="0"/>
              <a:t>𝑦̂는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 </a:t>
            </a:r>
            <a:r>
              <a:rPr lang="ko-KR" altLang="en-US" sz="1600" dirty="0"/>
              <a:t>확률 출력</a:t>
            </a:r>
            <a:r>
              <a:rPr lang="en-US" altLang="ko-KR" sz="16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F111F6-6D57-0CCB-B485-DF5C4E1C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467" y="5387638"/>
            <a:ext cx="2991314" cy="91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02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8155-1760-EDA8-A509-A96151A87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32165-B9C2-5DED-6D57-4D8E2122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938C22-3422-6E8F-AB76-564E2D036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2"/>
            <a:ext cx="8278317" cy="5703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이미지 </a:t>
            </a:r>
            <a:r>
              <a:rPr lang="ko-KR" altLang="en-US" sz="1800" b="1" dirty="0" err="1"/>
              <a:t>세그멘테이션</a:t>
            </a:r>
            <a:r>
              <a:rPr lang="en-US" altLang="ko-KR" sz="1800" b="1" dirty="0"/>
              <a:t>(Image Segmentation) - </a:t>
            </a:r>
            <a:r>
              <a:rPr lang="ko-KR" altLang="en-US" sz="1800" b="1" dirty="0"/>
              <a:t>추론</a:t>
            </a:r>
            <a:endParaRPr lang="en-US" altLang="ko-KR" sz="18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예측 </a:t>
            </a:r>
            <a:r>
              <a:rPr lang="en-US" altLang="ko-KR" sz="1600" dirty="0"/>
              <a:t>(</a:t>
            </a:r>
            <a:r>
              <a:rPr lang="ko-KR" altLang="en-US" sz="1600" dirty="0"/>
              <a:t>추론 시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모델은 최종적으로 H×W 픽셀에 대해 각 픽셀이 어떤 클래스에 속할 확률 분포(</a:t>
            </a:r>
            <a:r>
              <a:rPr lang="ko-KR" altLang="ko-KR" sz="1600" dirty="0" err="1">
                <a:latin typeface="Arial" panose="020B0604020202020204" pitchFamily="34" charset="0"/>
              </a:rPr>
              <a:t>softmax</a:t>
            </a:r>
            <a:r>
              <a:rPr lang="ko-KR" altLang="ko-KR" sz="1600" dirty="0">
                <a:latin typeface="Arial" panose="020B0604020202020204" pitchFamily="34" charset="0"/>
              </a:rPr>
              <a:t>)</a:t>
            </a:r>
            <a:r>
              <a:rPr lang="ko-KR" altLang="ko-KR" sz="1600" dirty="0" err="1">
                <a:latin typeface="Arial" panose="020B0604020202020204" pitchFamily="34" charset="0"/>
              </a:rPr>
              <a:t>를</a:t>
            </a:r>
            <a:r>
              <a:rPr lang="ko-KR" altLang="ko-KR" sz="1600" dirty="0">
                <a:latin typeface="Arial" panose="020B0604020202020204" pitchFamily="34" charset="0"/>
              </a:rPr>
              <a:t> 출력</a:t>
            </a:r>
            <a:r>
              <a:rPr lang="ko-KR" altLang="en-US" sz="1600" dirty="0">
                <a:latin typeface="Arial" panose="020B0604020202020204" pitchFamily="34" charset="0"/>
              </a:rPr>
              <a:t>한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</a:rPr>
              <a:t>가장 확률이 높은 클래스를 선택 → 픽셀별 예측 클래스 맵 생성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  </a:t>
            </a:r>
            <a:r>
              <a:rPr lang="en-US" altLang="ko-KR" sz="16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ko-KR" sz="1600" dirty="0">
                <a:latin typeface="Arial" panose="020B0604020202020204" pitchFamily="34" charset="0"/>
              </a:rPr>
              <a:t>즉, 이미지와 동일한 크기의 예측 마스크가 생성</a:t>
            </a:r>
            <a:r>
              <a:rPr lang="ko-KR" altLang="en-US" sz="1600" dirty="0">
                <a:latin typeface="Arial" panose="020B0604020202020204" pitchFamily="34" charset="0"/>
              </a:rPr>
              <a:t>된</a:t>
            </a:r>
            <a:r>
              <a:rPr lang="ko-KR" altLang="ko-KR" sz="1600" dirty="0">
                <a:latin typeface="Arial" panose="020B0604020202020204" pitchFamily="34" charset="0"/>
              </a:rPr>
              <a:t>다.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A28925-5C18-6E56-04FD-A60CADA9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3774642"/>
            <a:ext cx="8180194" cy="28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8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13AF0-8A8A-4A71-C9D5-BC4B83FED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F9064-53E8-15F2-3B9F-975CB91C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5D7E7C-C7E3-E079-F270-E255D615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09506"/>
            <a:ext cx="8278317" cy="57030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Q) </a:t>
            </a:r>
            <a:r>
              <a:rPr lang="ko-KR" altLang="en-US" sz="1600" dirty="0"/>
              <a:t>이미지 </a:t>
            </a:r>
            <a:r>
              <a:rPr lang="ko-KR" altLang="en-US" sz="1600" dirty="0" err="1"/>
              <a:t>세그멘테이션은</a:t>
            </a:r>
            <a:r>
              <a:rPr lang="ko-KR" altLang="en-US" sz="1600" dirty="0"/>
              <a:t> 학습 시 픽셀 단위의 정답 마스크를 사용하지만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추론 시 입력 이미지의 픽셀 값은 학습 데이터와 정확히 일치하지 않음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그럼에도 어떻게 정확한 마스크</a:t>
            </a:r>
            <a:r>
              <a:rPr lang="en-US" altLang="ko-KR" sz="1600" dirty="0"/>
              <a:t>(</a:t>
            </a:r>
            <a:r>
              <a:rPr lang="ko-KR" altLang="en-US" sz="1600" dirty="0"/>
              <a:t>픽셀별 클래스</a:t>
            </a:r>
            <a:r>
              <a:rPr lang="en-US" altLang="ko-KR" sz="1600" dirty="0"/>
              <a:t>)</a:t>
            </a:r>
            <a:r>
              <a:rPr lang="ko-KR" altLang="en-US" sz="1600" dirty="0"/>
              <a:t>를 예측할 수 있는가</a:t>
            </a:r>
            <a:r>
              <a:rPr lang="en-US" altLang="ko-KR" sz="1600" dirty="0"/>
              <a:t>?</a:t>
            </a:r>
            <a:br>
              <a:rPr lang="en-US" altLang="ko-KR" sz="1600" dirty="0"/>
            </a:br>
            <a:r>
              <a:rPr lang="ko-KR" altLang="en-US" sz="1600" dirty="0"/>
              <a:t>즉</a:t>
            </a:r>
            <a:r>
              <a:rPr lang="en-US" altLang="ko-KR" sz="1600" dirty="0"/>
              <a:t>, “</a:t>
            </a:r>
            <a:r>
              <a:rPr lang="ko-KR" altLang="en-US" sz="1600" dirty="0"/>
              <a:t>그 </a:t>
            </a:r>
            <a:r>
              <a:rPr lang="ko-KR" altLang="en-US" sz="1600" dirty="0" err="1"/>
              <a:t>차이”를</a:t>
            </a:r>
            <a:r>
              <a:rPr lang="ko-KR" altLang="en-US" sz="1600" dirty="0"/>
              <a:t> 어떻게 보정하거나 일반화하는가</a:t>
            </a:r>
            <a:r>
              <a:rPr lang="en-US" altLang="ko-KR" sz="1600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     </a:t>
            </a:r>
            <a:r>
              <a:rPr lang="ko-KR" altLang="en-US" sz="1600" b="1" dirty="0"/>
              <a:t>질문은 본질적으로 </a:t>
            </a:r>
            <a:r>
              <a:rPr lang="ko-KR" altLang="en-US" sz="1600" b="1" dirty="0" err="1"/>
              <a:t>세그멘테이션</a:t>
            </a:r>
            <a:r>
              <a:rPr lang="ko-KR" altLang="en-US" sz="1600" b="1" dirty="0"/>
              <a:t> 모델이 어떻게 일반화</a:t>
            </a:r>
            <a:r>
              <a:rPr lang="en-US" altLang="ko-KR" sz="1600" b="1" dirty="0"/>
              <a:t>(generalization)</a:t>
            </a:r>
            <a:r>
              <a:rPr lang="ko-KR" altLang="en-US" sz="1600" b="1" dirty="0"/>
              <a:t>하고</a:t>
            </a:r>
            <a:r>
              <a:rPr lang="en-US" altLang="ko-KR" sz="1600" b="1" dirty="0"/>
              <a:t>,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        </a:t>
            </a:r>
            <a:r>
              <a:rPr lang="ko-KR" altLang="en-US" sz="1600" b="1" dirty="0"/>
              <a:t>학습된 지식을 기반으로 “보지 않은 </a:t>
            </a:r>
            <a:r>
              <a:rPr lang="ko-KR" altLang="en-US" sz="1600" b="1" dirty="0" err="1"/>
              <a:t>이미지”에</a:t>
            </a:r>
            <a:r>
              <a:rPr lang="ko-KR" altLang="en-US" sz="1600" b="1" dirty="0"/>
              <a:t> 대해 픽셀 단위 예측을 하는지에  </a:t>
            </a: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        </a:t>
            </a:r>
            <a:r>
              <a:rPr lang="ko-KR" altLang="en-US" sz="1600" b="1" dirty="0"/>
              <a:t>대한 물음이다</a:t>
            </a:r>
            <a:r>
              <a:rPr lang="en-US" altLang="ko-KR" sz="1600" b="1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A) </a:t>
            </a:r>
            <a:r>
              <a:rPr lang="ko-KR" altLang="en-US" sz="1600" dirty="0"/>
              <a:t>핵심 개념</a:t>
            </a:r>
            <a:r>
              <a:rPr lang="en-US" altLang="ko-KR" sz="1600" dirty="0"/>
              <a:t>: </a:t>
            </a:r>
            <a:r>
              <a:rPr lang="ko-KR" altLang="en-US" sz="1600" dirty="0"/>
              <a:t>딥러닝 모델은 “직접 </a:t>
            </a:r>
            <a:r>
              <a:rPr lang="ko-KR" altLang="en-US" sz="1600" dirty="0" err="1"/>
              <a:t>비교”가</a:t>
            </a:r>
            <a:r>
              <a:rPr lang="ko-KR" altLang="en-US" sz="1600" dirty="0"/>
              <a:t> 아닌 “추상화된 표현을 사용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입력 이미지와 학습 시 봤던 이미지가 똑같지 않더라도</a:t>
            </a:r>
            <a:r>
              <a:rPr lang="en-US" altLang="ko-KR" sz="1600" dirty="0"/>
              <a:t>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CNN </a:t>
            </a:r>
            <a:r>
              <a:rPr lang="ko-KR" altLang="en-US" sz="1600" dirty="0"/>
              <a:t>기반 </a:t>
            </a:r>
            <a:r>
              <a:rPr lang="ko-KR" altLang="en-US" sz="1600" dirty="0" err="1"/>
              <a:t>세그멘테이션</a:t>
            </a:r>
            <a:r>
              <a:rPr lang="ko-KR" altLang="en-US" sz="1600" dirty="0"/>
              <a:t> 모델은 원시 </a:t>
            </a:r>
            <a:r>
              <a:rPr lang="en-US" altLang="ko-KR" sz="1600" dirty="0"/>
              <a:t>RGB </a:t>
            </a:r>
            <a:r>
              <a:rPr lang="ko-KR" altLang="en-US" sz="1600" dirty="0" err="1"/>
              <a:t>픽셀값을</a:t>
            </a:r>
            <a:r>
              <a:rPr lang="ko-KR" altLang="en-US" sz="1600" dirty="0"/>
              <a:t> 그대로 비교하지 않고</a:t>
            </a:r>
            <a:r>
              <a:rPr lang="en-US" altLang="ko-KR" sz="1600" dirty="0"/>
              <a:t>,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CNN</a:t>
            </a:r>
            <a:r>
              <a:rPr lang="ko-KR" altLang="en-US" sz="1600" dirty="0"/>
              <a:t>을 통해 추출된 고차원 </a:t>
            </a:r>
            <a:r>
              <a:rPr lang="en-US" altLang="ko-KR" sz="1600" dirty="0"/>
              <a:t>feature map (</a:t>
            </a:r>
            <a:r>
              <a:rPr lang="ko-KR" altLang="en-US" sz="1600" dirty="0"/>
              <a:t>패턴</a:t>
            </a:r>
            <a:r>
              <a:rPr lang="en-US" altLang="ko-KR" sz="1600" dirty="0"/>
              <a:t>, </a:t>
            </a:r>
            <a:r>
              <a:rPr lang="ko-KR" altLang="en-US" sz="1600" dirty="0"/>
              <a:t>윤곽</a:t>
            </a:r>
            <a:r>
              <a:rPr lang="en-US" altLang="ko-KR" sz="1600" dirty="0"/>
              <a:t>, </a:t>
            </a:r>
            <a:r>
              <a:rPr lang="ko-KR" altLang="en-US" sz="1600" dirty="0"/>
              <a:t>질감 등</a:t>
            </a:r>
            <a:r>
              <a:rPr lang="en-US" altLang="ko-KR" sz="1600" dirty="0"/>
              <a:t>)</a:t>
            </a:r>
            <a:r>
              <a:rPr lang="ko-KR" altLang="en-US" sz="1600" dirty="0"/>
              <a:t>을 바탕으로 각 픽셀에 대해 어느 클래스에 속할지 추론한다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모델은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이 픽셀이 이 위치에 있는 이유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보다는</a:t>
            </a:r>
            <a:br>
              <a:rPr lang="ko-KR" altLang="en-US" sz="1600" b="1" dirty="0"/>
            </a:br>
            <a:r>
              <a:rPr lang="en-US" altLang="ko-KR" sz="1600" b="1" dirty="0"/>
              <a:t>"</a:t>
            </a:r>
            <a:r>
              <a:rPr lang="ko-KR" altLang="en-US" sz="1600" b="1" dirty="0"/>
              <a:t>이 픽셀 주변의 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질감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경계선</a:t>
            </a:r>
            <a:r>
              <a:rPr lang="en-US" altLang="ko-KR" sz="1600" b="1" dirty="0"/>
              <a:t>" </a:t>
            </a:r>
            <a:r>
              <a:rPr lang="ko-KR" altLang="en-US" sz="1600" b="1" dirty="0"/>
              <a:t>같은 패턴을 학습하고 일반화한다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2685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A60C1-B135-625D-AFD6-2D254F43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00058-3E57-4F5A-93EC-9522BB00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388362-BC57-0383-F394-235D32E7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278317" cy="56384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/>
              <a:t>그라운드 </a:t>
            </a:r>
            <a:r>
              <a:rPr lang="ko-KR" altLang="en-US" sz="1800" b="1" dirty="0" err="1"/>
              <a:t>트루스</a:t>
            </a:r>
            <a:r>
              <a:rPr lang="ko-KR" altLang="en-US" sz="1800" b="1" dirty="0"/>
              <a:t> 마스크</a:t>
            </a:r>
            <a:r>
              <a:rPr lang="en-US" altLang="ko-KR" sz="1800" b="1" dirty="0"/>
              <a:t>(Ground Truth Mask)</a:t>
            </a:r>
            <a:r>
              <a:rPr lang="en-US" altLang="ko-KR" sz="1800" dirty="0"/>
              <a:t>: </a:t>
            </a:r>
            <a:r>
              <a:rPr lang="ko-KR" altLang="en-US" sz="1600" dirty="0"/>
              <a:t>그라운드 </a:t>
            </a:r>
            <a:r>
              <a:rPr lang="ko-KR" altLang="en-US" sz="1600" dirty="0" err="1"/>
              <a:t>트루스</a:t>
            </a:r>
            <a:r>
              <a:rPr lang="ko-KR" altLang="en-US" sz="1600" dirty="0"/>
              <a:t> 마스크</a:t>
            </a:r>
            <a:r>
              <a:rPr lang="en-US" altLang="ko-KR" sz="1600" dirty="0"/>
              <a:t>(Ground Truth Mask)</a:t>
            </a:r>
            <a:r>
              <a:rPr lang="ko-KR" altLang="en-US" sz="1600" dirty="0"/>
              <a:t>는 픽셀 단위로 객체의 존재 여부를 </a:t>
            </a:r>
            <a:r>
              <a:rPr lang="en-US" altLang="ko-KR" sz="1600" dirty="0"/>
              <a:t>0 </a:t>
            </a:r>
            <a:r>
              <a:rPr lang="ko-KR" altLang="en-US" sz="1600" dirty="0"/>
              <a:t>또는 </a:t>
            </a:r>
            <a:r>
              <a:rPr lang="en-US" altLang="ko-KR" sz="1600" dirty="0"/>
              <a:t>1(</a:t>
            </a:r>
            <a:r>
              <a:rPr lang="ko-KR" altLang="en-US" sz="1600" dirty="0"/>
              <a:t>혹은 클래스 인덱스</a:t>
            </a:r>
            <a:r>
              <a:rPr lang="en-US" altLang="ko-KR" sz="1600" dirty="0"/>
              <a:t>)</a:t>
            </a:r>
            <a:r>
              <a:rPr lang="ko-KR" altLang="en-US" sz="1600" dirty="0"/>
              <a:t>로 표시한 이미지이다</a:t>
            </a:r>
            <a:r>
              <a:rPr lang="en-US" altLang="ko-KR" sz="1600" dirty="0"/>
              <a:t>. </a:t>
            </a:r>
            <a:r>
              <a:rPr lang="ko-KR" altLang="en-US" sz="1600" dirty="0"/>
              <a:t>객체 검출</a:t>
            </a:r>
            <a:r>
              <a:rPr lang="en-US" altLang="ko-KR" sz="1600" dirty="0"/>
              <a:t>(Object Detection)</a:t>
            </a:r>
            <a:r>
              <a:rPr lang="ko-KR" altLang="en-US" sz="1600" dirty="0"/>
              <a:t>에서는 일반적으로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정보</a:t>
            </a:r>
            <a:r>
              <a:rPr lang="en-US" altLang="ko-KR" sz="1600" dirty="0"/>
              <a:t>(x, y, w, h, class)</a:t>
            </a:r>
            <a:r>
              <a:rPr lang="ko-KR" altLang="en-US" sz="1600" dirty="0"/>
              <a:t>를 사용하지만</a:t>
            </a:r>
            <a:r>
              <a:rPr lang="en-US" altLang="ko-KR" sz="1600" dirty="0"/>
              <a:t>, Segmentation</a:t>
            </a:r>
            <a:r>
              <a:rPr lang="ko-KR" altLang="en-US" sz="1600" dirty="0"/>
              <a:t>에서는 마스크가 사용된다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dirty="0"/>
              <a:t>ground truth</a:t>
            </a:r>
            <a:r>
              <a:rPr lang="ko-KR" altLang="en-US" sz="1800" dirty="0"/>
              <a:t>를 </a:t>
            </a:r>
            <a:r>
              <a:rPr lang="en-US" altLang="ko-KR" sz="1800" dirty="0"/>
              <a:t>2D </a:t>
            </a:r>
            <a:r>
              <a:rPr lang="ko-KR" altLang="en-US" sz="1800" dirty="0"/>
              <a:t>마스크 형태</a:t>
            </a:r>
            <a:endParaRPr lang="en-US" altLang="ko-KR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이미지 크기 </a:t>
            </a:r>
            <a:r>
              <a:rPr lang="en-US" altLang="ko-KR" sz="1600" dirty="0"/>
              <a:t>6x6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  <a:r>
              <a:rPr lang="ko-KR" altLang="en-US" sz="1600" dirty="0"/>
              <a:t>중앙에 </a:t>
            </a:r>
            <a:r>
              <a:rPr lang="en-US" altLang="ko-KR" sz="1600" dirty="0"/>
              <a:t>2x2 </a:t>
            </a:r>
            <a:r>
              <a:rPr lang="ko-KR" altLang="en-US" sz="1600" dirty="0"/>
              <a:t>크기의 객체가 있을 경우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76B744-792E-218C-D71A-83EB24EF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08" y="4696354"/>
            <a:ext cx="1267354" cy="736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5B4221-DF1D-BC73-F6A0-31E085E7C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004" y="3812309"/>
            <a:ext cx="2632675" cy="2805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042A1A-3792-7D25-1E8B-A9117032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03" y="4120284"/>
            <a:ext cx="1501591" cy="2189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5349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171900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U-Net</a:t>
            </a:r>
            <a:r>
              <a:rPr lang="ko-KR" altLang="en-US" sz="1600" dirty="0"/>
              <a:t>은 주로 이미지 분할</a:t>
            </a:r>
            <a:r>
              <a:rPr lang="en-US" altLang="ko-KR" sz="1600" dirty="0"/>
              <a:t>(image segmentation)</a:t>
            </a:r>
            <a:r>
              <a:rPr lang="ko-KR" altLang="en-US" sz="1600" dirty="0"/>
              <a:t>에 사용되는 </a:t>
            </a:r>
            <a:r>
              <a:rPr lang="ko-KR" altLang="en-US" sz="1600" dirty="0" err="1"/>
              <a:t>컨볼루션</a:t>
            </a:r>
            <a:r>
              <a:rPr lang="ko-KR" altLang="en-US" sz="1600" dirty="0"/>
              <a:t> 신경망</a:t>
            </a:r>
            <a:r>
              <a:rPr lang="en-US" altLang="ko-KR" sz="1600" dirty="0"/>
              <a:t>(CNN)</a:t>
            </a:r>
            <a:r>
              <a:rPr lang="ko-KR" altLang="en-US" sz="1600" dirty="0"/>
              <a:t> 구조이다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600" dirty="0"/>
              <a:t>2015</a:t>
            </a:r>
            <a:r>
              <a:rPr lang="ko-KR" altLang="en-US" sz="1600" dirty="0"/>
              <a:t>년</a:t>
            </a:r>
            <a:r>
              <a:rPr lang="en-US" altLang="ko-KR" sz="1600" dirty="0"/>
              <a:t>, Olaf </a:t>
            </a:r>
            <a:r>
              <a:rPr lang="en-US" altLang="ko-KR" sz="1600" dirty="0" err="1"/>
              <a:t>Ronneberger</a:t>
            </a:r>
            <a:r>
              <a:rPr lang="ko-KR" altLang="en-US" sz="1600" dirty="0"/>
              <a:t> 등이 생물 의학 영상 처리</a:t>
            </a:r>
            <a:r>
              <a:rPr lang="en-US" altLang="ko-KR" sz="1600" dirty="0"/>
              <a:t>(Biomedical Image Segmentation)</a:t>
            </a:r>
            <a:r>
              <a:rPr lang="ko-KR" altLang="en-US" sz="1600" dirty="0"/>
              <a:t>를 위해 제안한 모델이다</a:t>
            </a:r>
            <a:r>
              <a:rPr lang="en-US" altLang="ko-KR" sz="1600" dirty="0"/>
              <a:t>.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1600" dirty="0">
                <a:latin typeface="KoPub돋움체_Pro Light" pitchFamily="18" charset="-127"/>
                <a:ea typeface="KoPub돋움체_Pro Light" pitchFamily="18" charset="-127"/>
              </a:rPr>
              <a:t>    * U-Net</a:t>
            </a:r>
            <a:r>
              <a:rPr lang="ko-KR" altLang="en-US" sz="1600" dirty="0">
                <a:latin typeface="KoPub돋움체_Pro Light" pitchFamily="18" charset="-127"/>
                <a:ea typeface="KoPub돋움체_Pro Light" pitchFamily="18" charset="-127"/>
              </a:rPr>
              <a:t>은 바이오 메디컬 이미지 분할을 위한 합성곱 신경망</a:t>
            </a: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182327"/>
            <a:ext cx="8393531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U-Net </a:t>
            </a:r>
            <a:r>
              <a:rPr lang="ko-KR" altLang="en-US" sz="2000" b="1" dirty="0">
                <a:latin typeface="KoPub돋움체_Pro Light" pitchFamily="18" charset="-127"/>
                <a:ea typeface="KoPub돋움체_Pro Light" pitchFamily="18" charset="-127"/>
              </a:rPr>
              <a:t>지역화</a:t>
            </a:r>
            <a:endParaRPr lang="en-US" altLang="ko-KR" sz="20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U-Net </a:t>
            </a:r>
            <a:r>
              <a:rPr lang="ko-KR" altLang="en-US" sz="1600" dirty="0"/>
              <a:t>지역화</a:t>
            </a:r>
            <a:r>
              <a:rPr lang="en-US" altLang="ko-KR" sz="1600" dirty="0"/>
              <a:t>(Localization)</a:t>
            </a:r>
            <a:r>
              <a:rPr lang="ko-KR" altLang="en-US" sz="1600" dirty="0"/>
              <a:t>는 </a:t>
            </a:r>
            <a:r>
              <a:rPr lang="en-US" altLang="ko-KR" sz="1600" b="1" dirty="0"/>
              <a:t>U-Net </a:t>
            </a:r>
            <a:r>
              <a:rPr lang="ko-KR" altLang="en-US" sz="1600" b="1" dirty="0"/>
              <a:t>모델이 입력 이미지에서 관심 객체</a:t>
            </a:r>
            <a:r>
              <a:rPr lang="en-US" altLang="ko-KR" sz="1600" b="1" dirty="0"/>
              <a:t>(object)</a:t>
            </a:r>
            <a:r>
              <a:rPr lang="ko-KR" altLang="en-US" sz="1600" b="1" dirty="0"/>
              <a:t>의 정확한 위치와 형태를 식별하는 과정</a:t>
            </a:r>
            <a:r>
              <a:rPr lang="ko-KR" altLang="en-US" sz="1600" dirty="0"/>
              <a:t>을 의미한다</a:t>
            </a:r>
            <a:r>
              <a:rPr lang="en-US" altLang="ko-KR" sz="1600" dirty="0"/>
              <a:t>. </a:t>
            </a:r>
            <a:r>
              <a:rPr lang="ko-KR" altLang="en-US" sz="1600" dirty="0"/>
              <a:t>특히 </a:t>
            </a:r>
            <a:r>
              <a:rPr lang="ko-KR" altLang="en-US" sz="1600" b="1" dirty="0"/>
              <a:t>의료 영상 처리</a:t>
            </a:r>
            <a:r>
              <a:rPr lang="ko-KR" altLang="en-US" sz="1600" dirty="0"/>
              <a:t>나 </a:t>
            </a:r>
            <a:r>
              <a:rPr lang="ko-KR" altLang="en-US" sz="1600" b="1" dirty="0"/>
              <a:t>위성 이미지 분석</a:t>
            </a:r>
            <a:r>
              <a:rPr lang="ko-KR" altLang="en-US" sz="1600" dirty="0"/>
              <a:t> 등에서</a:t>
            </a:r>
            <a:r>
              <a:rPr lang="en-US" altLang="ko-KR" sz="1600" dirty="0"/>
              <a:t>, </a:t>
            </a:r>
            <a:r>
              <a:rPr lang="ko-KR" altLang="en-US" sz="1600" dirty="0"/>
              <a:t>어떤 객체가 어디에 존재하는지를 정확히 구분</a:t>
            </a:r>
            <a:r>
              <a:rPr lang="en-US" altLang="ko-KR" sz="1600" dirty="0"/>
              <a:t>(segment) </a:t>
            </a:r>
            <a:r>
              <a:rPr lang="ko-KR" altLang="en-US" sz="1600" dirty="0"/>
              <a:t>하는 데 사용된다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지역화</a:t>
            </a:r>
            <a:r>
              <a:rPr lang="en-US" altLang="ko-KR" sz="1600" dirty="0"/>
              <a:t>(Localization)</a:t>
            </a:r>
            <a:r>
              <a:rPr lang="ko-KR" altLang="en-US" sz="1600" dirty="0"/>
              <a:t>의 의미</a:t>
            </a:r>
            <a:endParaRPr lang="en-US" altLang="ko-KR" sz="1600" dirty="0"/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KoPub돋움체_Pro Light" pitchFamily="18" charset="-127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컴퓨터 비전에서 객체를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정확한 위치로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한정짓는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것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의미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일반적인 분류(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)는 "무엇이 있는가"를 예측하는 반면,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지역화(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Localization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)는 "어디에 있는가"를 파악하는 과정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세그멘테이션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)은 지역화의 한 형태로,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픽셀 단위로 객체를 구분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2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159DD-0E96-0326-8335-F9EF23968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31D4F-888D-BA74-1DB6-A1024D73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64E5ED-5DA5-BAB6-A8C5-9D681A098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278317" cy="55232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U-Net </a:t>
            </a:r>
            <a:r>
              <a:rPr lang="ko-KR" altLang="en-US" sz="2000" b="1" dirty="0">
                <a:latin typeface="KoPub돋움체_Pro Light" pitchFamily="18" charset="-127"/>
                <a:ea typeface="KoPub돋움체_Pro Light" pitchFamily="18" charset="-127"/>
              </a:rPr>
              <a:t>지역화</a:t>
            </a:r>
            <a:endParaRPr lang="en-US" altLang="ko-KR" sz="20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/>
              <a:t>U-Net</a:t>
            </a:r>
            <a:r>
              <a:rPr lang="ko-KR" altLang="en-US" sz="1600" b="1" dirty="0"/>
              <a:t>에서의 지역화 방식</a:t>
            </a:r>
          </a:p>
          <a:p>
            <a:pPr marL="0" indent="0">
              <a:buNone/>
            </a:pPr>
            <a:r>
              <a:rPr lang="en-US" altLang="ko-KR" sz="1600" dirty="0"/>
              <a:t>              U-Net</a:t>
            </a:r>
            <a:r>
              <a:rPr lang="ko-KR" altLang="en-US" sz="1600" dirty="0"/>
              <a:t>은 지역화를 다음과 같이 수행한다</a:t>
            </a:r>
            <a:r>
              <a:rPr lang="en-US" altLang="ko-KR" sz="16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인코더</a:t>
            </a:r>
            <a:r>
              <a:rPr lang="en-US" altLang="ko-KR" sz="1600" dirty="0"/>
              <a:t>(Contracting path)</a:t>
            </a: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KoPub돋움체_Pro Light" pitchFamily="18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이미지를 점점 축소하면서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무엇이 있는지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파악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정보)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일반적인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비슷하게 작동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MaxPooling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2. </a:t>
            </a:r>
            <a:r>
              <a:rPr lang="ko-KR" altLang="en-US" sz="1600" dirty="0" err="1"/>
              <a:t>디코더</a:t>
            </a:r>
            <a:r>
              <a:rPr lang="en-US" altLang="ko-KR" sz="1600" dirty="0"/>
              <a:t>(Expanding path)</a:t>
            </a:r>
          </a:p>
          <a:p>
            <a:pPr marL="622300" lvl="2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KoPub돋움체_Pro Light" pitchFamily="18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축소된 특징을 점점 복원하면서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어디에 있는지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파악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localization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정보)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업샘플링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Upsampling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)과 함께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인코더 단계의 고해상도 특징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맵을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skip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connection으로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결합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 지역 정보를 복원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lang="en-US" altLang="ko-KR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출력</a:t>
            </a:r>
            <a:r>
              <a:rPr lang="en-US" altLang="ko-KR" sz="1600" dirty="0"/>
              <a:t>(Output)</a:t>
            </a: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KoPub돋움체_Pro Light" pitchFamily="18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최종적으로 입력 이미지와 동일한 해상도의 픽셀 단위 예측(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Pixel-wise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출력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픽셀마다 클래스가 할당되므로, 객체의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정확한 경계 및 위치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알 수 있다.</a:t>
            </a: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789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67775-1443-3483-85A5-408FE8784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07383-BC70-D58C-81CC-3D071BA2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7877E53-9ADF-FD39-8F0F-80818371E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278317" cy="49646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U-Net </a:t>
            </a: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sz="2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U-Net</a:t>
            </a:r>
            <a:r>
              <a:rPr lang="ko-KR" altLang="en-US" sz="1800" dirty="0"/>
              <a:t>은 </a:t>
            </a:r>
            <a:r>
              <a:rPr lang="en-US" altLang="ko-KR" sz="1800" b="1" dirty="0"/>
              <a:t>U</a:t>
            </a:r>
            <a:r>
              <a:rPr lang="ko-KR" altLang="en-US" sz="1800" b="1" dirty="0"/>
              <a:t>자 형태</a:t>
            </a:r>
            <a:r>
              <a:rPr lang="ko-KR" altLang="en-US" sz="1800" dirty="0"/>
              <a:t>의 대칭적인 네트워크로 구성</a:t>
            </a:r>
            <a:endParaRPr lang="en-US" altLang="ko-KR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4BF52-7FF3-6C7C-69D9-6621DE2D6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019" y="2155089"/>
            <a:ext cx="6791961" cy="4488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658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1763-B5EC-FEAE-68CD-B718B7299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CF1EA5-B14F-DFA4-5B1B-CAC57F4A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6" y="951899"/>
            <a:ext cx="8601071" cy="5631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Region Proposal Network (RPN)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Convolution</a:t>
            </a:r>
            <a:r>
              <a:rPr lang="ko-KR" altLang="en-US" sz="1600" dirty="0"/>
              <a:t>에서 가장자리 처리 방식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CNN</a:t>
            </a:r>
            <a:r>
              <a:rPr lang="ko-KR" altLang="en-US" sz="1600" dirty="0"/>
              <a:t>에서 경계 부분을 처리하는 방법은 </a:t>
            </a:r>
            <a:r>
              <a:rPr lang="en-US" altLang="ko-KR" sz="1600" b="1" dirty="0"/>
              <a:t>padding</a:t>
            </a:r>
            <a:r>
              <a:rPr lang="ko-KR" altLang="en-US" sz="1600" dirty="0"/>
              <a:t> 여부에 달려 있다</a:t>
            </a:r>
            <a:r>
              <a:rPr lang="en-US" altLang="ko-KR" sz="1600" dirty="0"/>
              <a:t>.</a:t>
            </a:r>
          </a:p>
          <a:p>
            <a:pPr marL="18859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valid convolution</a:t>
            </a:r>
            <a:r>
              <a:rPr lang="ko-KR" altLang="en-US" sz="1600" dirty="0"/>
              <a:t> </a:t>
            </a:r>
            <a:r>
              <a:rPr lang="en-US" altLang="ko-KR" sz="1600" dirty="0"/>
              <a:t>(padding </a:t>
            </a:r>
            <a:r>
              <a:rPr lang="ko-KR" altLang="en-US" sz="1600" dirty="0"/>
              <a:t>없음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→ </a:t>
            </a:r>
            <a:r>
              <a:rPr lang="ko-KR" altLang="en-US" sz="1600" dirty="0" err="1"/>
              <a:t>예를들어</a:t>
            </a:r>
            <a:r>
              <a:rPr lang="ko-KR" altLang="en-US" sz="1600" dirty="0"/>
              <a:t>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의 </a:t>
            </a:r>
            <a:r>
              <a:rPr lang="en-US" altLang="ko-KR" sz="1600" dirty="0"/>
              <a:t>(1,1) </a:t>
            </a:r>
            <a:r>
              <a:rPr lang="ko-KR" altLang="en-US" sz="1600" dirty="0"/>
              <a:t>위치는 </a:t>
            </a:r>
            <a:r>
              <a:rPr lang="ko-KR" altLang="en-US" sz="1600" b="1" dirty="0" err="1"/>
              <a:t>좌상단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3×3 window</a:t>
            </a:r>
            <a:r>
              <a:rPr lang="ko-KR" altLang="en-US" sz="1600" b="1" dirty="0"/>
              <a:t>를 만들 수 없음</a:t>
            </a:r>
            <a:r>
              <a:rPr lang="ko-KR" altLang="en-US" sz="1600" dirty="0"/>
              <a:t> → 출력 크기가 작아진다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→ 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입력 </a:t>
            </a:r>
            <a:r>
              <a:rPr lang="en-US" altLang="ko-KR" sz="1600" dirty="0"/>
              <a:t>(50,50), </a:t>
            </a:r>
            <a:r>
              <a:rPr lang="ko-KR" altLang="en-US" sz="1600" dirty="0"/>
              <a:t>커널 </a:t>
            </a:r>
            <a:r>
              <a:rPr lang="en-US" altLang="ko-KR" sz="1600" dirty="0"/>
              <a:t>(3,3), padding </a:t>
            </a:r>
            <a:r>
              <a:rPr lang="ko-KR" altLang="en-US" sz="1600" dirty="0"/>
              <a:t>없음 → 출력 </a:t>
            </a:r>
            <a:r>
              <a:rPr lang="en-US" altLang="ko-KR" sz="1600" dirty="0"/>
              <a:t>(48,48).</a:t>
            </a:r>
          </a:p>
          <a:p>
            <a:pPr marL="17716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same convolution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제로 패딩 적용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	→ </a:t>
            </a:r>
            <a:r>
              <a:rPr lang="ko-KR" altLang="en-US" sz="1600" dirty="0"/>
              <a:t>입력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의 바깥쪽을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채워서</a:t>
            </a:r>
            <a:r>
              <a:rPr lang="en-US" altLang="ko-KR" sz="1600" dirty="0"/>
              <a:t>, </a:t>
            </a:r>
            <a:r>
              <a:rPr lang="ko-KR" altLang="en-US" sz="1600" dirty="0"/>
              <a:t>모든 위치에서 </a:t>
            </a:r>
            <a:r>
              <a:rPr lang="en-US" altLang="ko-KR" sz="1600" dirty="0"/>
              <a:t>3×3 </a:t>
            </a:r>
            <a:r>
              <a:rPr lang="ko-KR" altLang="en-US" sz="1600" dirty="0"/>
              <a:t>연산이 가능하게 함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	→ </a:t>
            </a:r>
            <a:r>
              <a:rPr lang="ko-KR" altLang="en-US" sz="1600" dirty="0"/>
              <a:t>따라서 출력 크기는 입력과 동일 </a:t>
            </a:r>
            <a:r>
              <a:rPr lang="en-US" altLang="ko-KR" sz="1600" dirty="0"/>
              <a:t>(50,50).</a:t>
            </a:r>
            <a:br>
              <a:rPr lang="en-US" altLang="ko-KR" sz="1600" dirty="0"/>
            </a:br>
            <a:r>
              <a:rPr lang="en-US" altLang="ko-KR" sz="1600" dirty="0"/>
              <a:t>	→ Faster R-CNN</a:t>
            </a:r>
            <a:r>
              <a:rPr lang="ko-KR" altLang="en-US" sz="1600" dirty="0"/>
              <a:t>의 </a:t>
            </a:r>
            <a:r>
              <a:rPr lang="en-US" altLang="ko-KR" sz="1600" dirty="0"/>
              <a:t>RPN</a:t>
            </a:r>
            <a:r>
              <a:rPr lang="ko-KR" altLang="en-US" sz="1600" dirty="0"/>
              <a:t>은 </a:t>
            </a:r>
            <a:r>
              <a:rPr lang="en-US" altLang="ko-KR" sz="1600" b="1" dirty="0"/>
              <a:t>same padding</a:t>
            </a:r>
            <a:r>
              <a:rPr lang="ko-KR" altLang="en-US" sz="1600" dirty="0"/>
              <a:t>을 사용한다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7BC0D28-089E-8F13-C2A9-5026445F3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84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761B-240D-0A96-68DC-563FA0773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FF906-FBAF-1655-8F55-07743A62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8866770-4C3C-7AD5-0E91-CF4EAD410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14293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r>
              <a:rPr lang="ko-KR" altLang="en-US" sz="1800" b="1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sz="1800" b="1" dirty="0"/>
              <a:t>주요 아이디어</a:t>
            </a:r>
            <a:endParaRPr lang="en-US" altLang="ko-KR" sz="18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EC9CE3-39A9-6A40-AD1C-6B95E38C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7" y="1988825"/>
            <a:ext cx="7740385" cy="30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80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1A750-315A-2BC6-E6E6-01758834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EBC72-E379-E06E-42B8-7D98C2D6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88FD7A-7255-007D-371B-0F4E865E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14293"/>
            <a:ext cx="8278317" cy="5540699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U-Net </a:t>
            </a: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sz="2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900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sz="1900" dirty="0">
                <a:latin typeface="KoPub돋움체_Pro Light" pitchFamily="18" charset="-127"/>
                <a:ea typeface="KoPub돋움체_Pro Light" pitchFamily="18" charset="-127"/>
              </a:rPr>
              <a:t>FCN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을 기반으로 구축되었으며</a:t>
            </a:r>
            <a:r>
              <a:rPr lang="en-US" altLang="ko-KR" sz="19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수축 경로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(contracting path)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와 확장 경로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(expansive path)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로 구성되어 있음</a:t>
            </a:r>
            <a:endParaRPr lang="en-US" altLang="ko-KR" sz="19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900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* 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FCN (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Fully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Network)이란?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FCN은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CNN에서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완전연결층(FC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제거하고,</a:t>
            </a:r>
            <a:b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모든 레이어를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컨볼루션과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업샘플링으로만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구성한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세그멘테이션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네트워크</a:t>
            </a:r>
            <a:r>
              <a:rPr kumimoji="0" lang="ko-KR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9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수축 경로는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컨텍스트를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 포착하며</a:t>
            </a:r>
            <a:r>
              <a:rPr lang="en-US" altLang="ko-KR" sz="19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확장 경로는 특성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 업 샘플링하고 수축 경로에서 포착한 특성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 컨텍스트와 결합하여 정확한 지역화를 수행</a:t>
            </a:r>
            <a:endParaRPr lang="en-US" altLang="ko-KR" sz="19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900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sz="1900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합성곱이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 주를 이루는데 각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 블록은 </a:t>
            </a:r>
            <a:r>
              <a:rPr lang="en-US" altLang="ko-KR" sz="1900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 두 개로 구성되어 있으며</a:t>
            </a:r>
            <a:r>
              <a:rPr lang="en-US" altLang="ko-KR" sz="19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그 사이에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(dropout)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  <a:endParaRPr lang="en-US" altLang="ko-KR" sz="19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그림의 왼쪽 수축 경로에서의 블록은 </a:t>
            </a:r>
            <a:r>
              <a:rPr lang="en-US" altLang="ko-KR" sz="1900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 두 개로 구성된 것이 네 개가 있는 형태</a:t>
            </a:r>
            <a:endParaRPr lang="en-US" altLang="ko-KR" sz="19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각 블록은 최대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sz="1900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maxpool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sz="1900" dirty="0">
                <a:latin typeface="KoPub돋움체_Pro Light" pitchFamily="18" charset="-127"/>
                <a:ea typeface="KoPub돋움체_Pro Light" pitchFamily="18" charset="-127"/>
              </a:rPr>
              <a:t>을 이용하여 크기를 줄이면서 다음 블록으로 </a:t>
            </a:r>
            <a:r>
              <a:rPr lang="ko-KR" altLang="en-US" sz="1900" dirty="0" err="1">
                <a:latin typeface="KoPub돋움체_Pro Light" pitchFamily="18" charset="-127"/>
                <a:ea typeface="KoPub돋움체_Pro Light" pitchFamily="18" charset="-127"/>
              </a:rPr>
              <a:t>넘어감</a:t>
            </a:r>
            <a:endParaRPr lang="en-US" altLang="ko-KR" sz="19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267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U-Net </a:t>
            </a: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en-US" altLang="ko-KR" sz="20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반면 그림의 오른쪽 확장 경로에서는 합성곱 블록에 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up-</a:t>
            </a:r>
            <a:r>
              <a:rPr lang="en-US" altLang="ko-KR" sz="1800" dirty="0" err="1">
                <a:latin typeface="KoPub돋움체_Pro Light" pitchFamily="18" charset="-127"/>
                <a:ea typeface="KoPub돋움체_Pro Light" pitchFamily="18" charset="-127"/>
              </a:rPr>
              <a:t>conv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라는 것을 앞에 붙였음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수축 과정에서 줄어든 크기를 다시 키워 가면서 합성곱 블록을 이용하는 형태</a:t>
            </a:r>
            <a:endParaRPr lang="en-US" altLang="ko-KR" sz="18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sz="1800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크기가 다양한 이미지의 객체를 분할하기 위해 크기가 다양한 특성 </a:t>
            </a:r>
            <a:r>
              <a:rPr lang="ko-KR" altLang="en-US" sz="1800" dirty="0" err="1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sz="1800" dirty="0">
                <a:latin typeface="KoPub돋움체_Pro Light" pitchFamily="18" charset="-127"/>
                <a:ea typeface="KoPub돋움체_Pro Light" pitchFamily="18" charset="-127"/>
              </a:rPr>
              <a:t> 병합할 수 있도록 다운 샘플링과 업 샘플링을 순서대로 반복하는 구조로 되어 있음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6BB4F-014B-D001-8A80-C21B26DC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2A252-378E-E19F-0413-55ED70CC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C791605-353A-26ED-2BC0-7AC41E6C4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508745" cy="55232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U-Net</a:t>
            </a:r>
            <a:r>
              <a:rPr lang="ko-KR" altLang="en-US" sz="1800" b="1" dirty="0"/>
              <a:t>의 구성</a:t>
            </a:r>
            <a:r>
              <a:rPr lang="en-US" altLang="ko-KR" sz="1800" b="1" dirty="0"/>
              <a:t>: </a:t>
            </a:r>
            <a:r>
              <a:rPr lang="ko-KR" altLang="en-US" sz="1800" dirty="0"/>
              <a:t>인코더</a:t>
            </a:r>
            <a:r>
              <a:rPr lang="en-US" altLang="ko-KR" sz="1800" dirty="0"/>
              <a:t>(Encoder)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디코더</a:t>
            </a:r>
            <a:r>
              <a:rPr lang="en-US" altLang="ko-KR" sz="1800" dirty="0"/>
              <a:t>(Decoder)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</a:t>
            </a:r>
            <a:r>
              <a:rPr lang="en-US" altLang="ko-KR" sz="1600" b="1" dirty="0"/>
              <a:t>1. </a:t>
            </a:r>
            <a:r>
              <a:rPr lang="ko-KR" altLang="en-US" sz="1600" b="1" dirty="0"/>
              <a:t>인코더 </a:t>
            </a:r>
            <a:r>
              <a:rPr lang="en-US" altLang="ko-KR" sz="1600" b="1" dirty="0"/>
              <a:t>(Encoder) - </a:t>
            </a:r>
            <a:r>
              <a:rPr lang="ko-KR" altLang="en-US" sz="1600" b="1" dirty="0"/>
              <a:t>특징 추출 </a:t>
            </a:r>
            <a:r>
              <a:rPr lang="en-US" altLang="ko-KR" sz="1600" b="1" dirty="0"/>
              <a:t>(Feature Extraction)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dirty="0"/>
              <a:t>역할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입력 이미지에서 고유한 특징</a:t>
            </a:r>
            <a:r>
              <a:rPr lang="en-US" altLang="ko-KR" sz="1600" dirty="0"/>
              <a:t>(feature)</a:t>
            </a:r>
            <a:r>
              <a:rPr lang="ko-KR" altLang="en-US" sz="1600" dirty="0"/>
              <a:t>을 추출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점진적으로 해상도를 줄이면서 추상적인 표현</a:t>
            </a:r>
            <a:r>
              <a:rPr lang="en-US" altLang="ko-KR" sz="1600" dirty="0"/>
              <a:t>(Deep Representation)</a:t>
            </a:r>
            <a:r>
              <a:rPr lang="ko-KR" altLang="en-US" sz="1600" dirty="0"/>
              <a:t>을 학습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CNN</a:t>
            </a:r>
            <a:r>
              <a:rPr lang="ko-KR" altLang="en-US" sz="1600" dirty="0"/>
              <a:t>에서 사용하는 일반적인 합성곱</a:t>
            </a:r>
            <a:r>
              <a:rPr lang="en-US" altLang="ko-KR" sz="1600" dirty="0"/>
              <a:t>(Convolution) + </a:t>
            </a:r>
            <a:r>
              <a:rPr lang="ko-KR" altLang="en-US" sz="1600" dirty="0" err="1"/>
              <a:t>풀링</a:t>
            </a:r>
            <a:r>
              <a:rPr lang="en-US" altLang="ko-KR" sz="1600" dirty="0"/>
              <a:t>(Pooling)</a:t>
            </a:r>
            <a:r>
              <a:rPr lang="ko-KR" altLang="en-US" sz="1600" dirty="0"/>
              <a:t>을 적용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ko-KR" altLang="en-US" sz="1600" b="1" dirty="0"/>
              <a:t>구조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여러 개의 합성곱</a:t>
            </a:r>
            <a:r>
              <a:rPr lang="en-US" altLang="ko-KR" sz="1600" dirty="0"/>
              <a:t>(Conv)</a:t>
            </a:r>
            <a:r>
              <a:rPr lang="ko-KR" altLang="en-US" sz="1600" dirty="0"/>
              <a:t> 연산을 거치면서 점점 깊은 특징을 추출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매 단계마다 </a:t>
            </a:r>
            <a:r>
              <a:rPr lang="en-US" altLang="ko-KR" sz="1600" dirty="0" err="1"/>
              <a:t>MaxPooling</a:t>
            </a:r>
            <a:r>
              <a:rPr lang="en-US" altLang="ko-KR" sz="1600" dirty="0"/>
              <a:t>(2×2, Stride=2)</a:t>
            </a:r>
            <a:r>
              <a:rPr lang="ko-KR" altLang="en-US" sz="1600" dirty="0"/>
              <a:t>을 사용해 해상도를 줄임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깊은 레이어로 갈수록 더 넓은 </a:t>
            </a:r>
            <a:r>
              <a:rPr lang="ko-KR" altLang="en-US" sz="1600" b="1" u="sng" dirty="0"/>
              <a:t>수용 영역</a:t>
            </a:r>
            <a:r>
              <a:rPr lang="en-US" altLang="ko-KR" sz="1600" b="1" u="sng" dirty="0"/>
              <a:t>(Receptive Field)</a:t>
            </a:r>
            <a:r>
              <a:rPr lang="ko-KR" altLang="en-US" sz="1600" dirty="0"/>
              <a:t>을 가지는 특징을 학습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최종적으로 가장 작은 크기의 특징 맵</a:t>
            </a:r>
            <a:r>
              <a:rPr lang="en-US" altLang="ko-KR" sz="1600" dirty="0"/>
              <a:t>(latent feature map)</a:t>
            </a:r>
            <a:r>
              <a:rPr lang="ko-KR" altLang="en-US" sz="1600" dirty="0"/>
              <a:t>을 얻음</a:t>
            </a:r>
            <a:endParaRPr lang="en-US" altLang="ko-KR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0738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1022E-68E5-433C-AE72-3873087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911DB-E22F-ED84-6D72-319A24C6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683F1B9-D97C-3FFB-D165-BD0B0C0C5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508745" cy="57030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/>
              <a:t>합성곱</a:t>
            </a:r>
            <a:r>
              <a:rPr lang="en-US" altLang="ko-KR" sz="1600" b="1" dirty="0"/>
              <a:t>(Convolution)</a:t>
            </a:r>
            <a:r>
              <a:rPr lang="ko-KR" altLang="en-US" sz="1600" b="1" dirty="0"/>
              <a:t>의 수용 영역</a:t>
            </a:r>
            <a:r>
              <a:rPr lang="en-US" altLang="ko-KR" sz="1600" b="1" dirty="0"/>
              <a:t>(Receptive Field)</a:t>
            </a:r>
            <a:r>
              <a:rPr lang="ko-KR" altLang="en-US" sz="1600" b="1" dirty="0"/>
              <a:t>이란</a:t>
            </a:r>
            <a:r>
              <a:rPr lang="en-US" altLang="ko-KR" sz="1600" b="1" dirty="0"/>
              <a:t>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/>
              <a:t>수용 영역</a:t>
            </a:r>
            <a:r>
              <a:rPr lang="en-US" altLang="ko-KR" sz="1600" b="1" dirty="0"/>
              <a:t>(Receptive Field) </a:t>
            </a:r>
            <a:r>
              <a:rPr lang="ko-KR" altLang="en-US" sz="1600" b="1" dirty="0"/>
              <a:t>정의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</a:rPr>
              <a:t>수용 영역</a:t>
            </a:r>
            <a:r>
              <a:rPr lang="en-US" altLang="ko-KR" sz="1600" b="1" dirty="0">
                <a:solidFill>
                  <a:srgbClr val="0070C0"/>
                </a:solidFill>
              </a:rPr>
              <a:t>(Receptive Field, RF)</a:t>
            </a:r>
            <a:r>
              <a:rPr lang="ko-KR" altLang="en-US" sz="1600" b="1" dirty="0">
                <a:solidFill>
                  <a:srgbClr val="0070C0"/>
                </a:solidFill>
              </a:rPr>
              <a:t>이란 출력 뉴런 하나가 입력 이미지에서 영향을 받는 픽셀의 영역을 의미한다</a:t>
            </a:r>
            <a:r>
              <a:rPr lang="en-US" altLang="ko-KR" sz="1600" b="1" dirty="0">
                <a:solidFill>
                  <a:srgbClr val="0070C0"/>
                </a:solidFill>
              </a:rPr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한 개의 출력 뉴런이 원본 이미지의 어느 정도 크기의 정보를 반영하고 있는지를 나타낸다</a:t>
            </a:r>
            <a:r>
              <a:rPr lang="en-US" altLang="ko-KR" sz="1600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CNN</a:t>
            </a:r>
            <a:r>
              <a:rPr lang="ko-KR" altLang="en-US" sz="1600" dirty="0"/>
              <a:t>에서는 깊이가 증가할수록 수용 영역이 넓어지며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더 넓은 문맥 정보를 학습하는 데 중요하다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합성곱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)에서 수용 영역 계산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CNN에서는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합성곱 연산을 여러 번 적용하면서 점진적으로 정보를 통합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 층에서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k×k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크기의 필터(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Filter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)를 적용하면, 그 필터는 입력의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k×k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영역을 보고 하나의 값을 생성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다.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이후의 층에서 또 다른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k×k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필터가 사용되면, 그 뉴런은 이미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</a:rPr>
              <a:t>k×k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영역을 반영한 뉴런을 입력으로 받기 때문에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실제적으로 더 넓은 영역을 반영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다.</a:t>
            </a:r>
          </a:p>
        </p:txBody>
      </p:sp>
    </p:spTree>
    <p:extLst>
      <p:ext uri="{BB962C8B-B14F-4D97-AF65-F5344CB8AC3E}">
        <p14:creationId xmlns:p14="http://schemas.microsoft.com/office/powerpoint/2010/main" val="3291441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D8C17-02D8-8FFC-3C99-E7F36CF7B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4054D-73C0-146D-9F3B-16FE4135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9F07E6-BD50-E3F7-C119-7EA949282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508745" cy="5523273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U-Net</a:t>
            </a:r>
            <a:r>
              <a:rPr lang="ko-KR" altLang="en-US" sz="1800" b="1" dirty="0"/>
              <a:t>의 구성</a:t>
            </a:r>
            <a:r>
              <a:rPr lang="en-US" altLang="ko-KR" sz="1800" b="1" dirty="0"/>
              <a:t>: </a:t>
            </a:r>
            <a:r>
              <a:rPr lang="ko-KR" altLang="en-US" sz="1800" dirty="0"/>
              <a:t>인코더</a:t>
            </a:r>
            <a:r>
              <a:rPr lang="en-US" altLang="ko-KR" sz="1800" dirty="0"/>
              <a:t>(Encoder)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디코더</a:t>
            </a:r>
            <a:r>
              <a:rPr lang="en-US" altLang="ko-KR" sz="1800" dirty="0"/>
              <a:t>(Decoder)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    </a:t>
            </a:r>
            <a:r>
              <a:rPr lang="en-US" altLang="ko-KR" sz="1800" dirty="0"/>
              <a:t> </a:t>
            </a:r>
            <a:r>
              <a:rPr lang="en-US" altLang="ko-KR" sz="1600" b="1" dirty="0"/>
              <a:t>2. </a:t>
            </a:r>
            <a:r>
              <a:rPr lang="ko-KR" altLang="en-US" sz="1600" b="1" dirty="0" err="1"/>
              <a:t>디코더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(Decoder) - </a:t>
            </a:r>
            <a:r>
              <a:rPr lang="ko-KR" altLang="en-US" sz="1600" b="1" dirty="0"/>
              <a:t>복원 및 세분화 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Upsampling</a:t>
            </a:r>
            <a:r>
              <a:rPr lang="en-US" altLang="ko-KR" sz="1600" b="1" dirty="0"/>
              <a:t> &amp; Segmentation)</a:t>
            </a:r>
          </a:p>
          <a:p>
            <a:pPr lvl="1">
              <a:lnSpc>
                <a:spcPct val="160000"/>
              </a:lnSpc>
            </a:pPr>
            <a:r>
              <a:rPr lang="ko-KR" altLang="en-US" sz="1600" b="1" dirty="0"/>
              <a:t>역할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인코더에서 압축된 정보를 원래 해상도로 복원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픽셀별로 클래스 확률을 예측하여 최종 마스크(분할 결과) 생성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Up-Sampling을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해상도를 점진적으로 증가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인코더에서 추출한 특징을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디코더로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전달하여 세부 정보를 유지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>
              <a:lnSpc>
                <a:spcPct val="160000"/>
              </a:lnSpc>
            </a:pPr>
            <a:r>
              <a:rPr lang="ko-KR" altLang="en-US" sz="1600" b="1" dirty="0"/>
              <a:t>구조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업샘플링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Upsampling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또는 전치 합성곱(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Transposed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사용하여 해상도를 점진적으로 증가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합성곱(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레이어를 통해 새로운 특징을 학습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스킵</a:t>
            </a:r>
            <a:r>
              <a:rPr kumimoji="0" lang="ko-KR" altLang="ko-KR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커넥션(</a:t>
            </a:r>
            <a:r>
              <a:rPr kumimoji="0" lang="ko-KR" altLang="ko-KR" sz="16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Skip</a:t>
            </a:r>
            <a:r>
              <a:rPr kumimoji="0" lang="ko-KR" altLang="ko-KR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</a:t>
            </a:r>
            <a:r>
              <a:rPr kumimoji="0" lang="ko-KR" altLang="ko-KR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사용하여 인코더의 정보를 유지 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0" indent="0">
              <a:lnSpc>
                <a:spcPct val="160000"/>
              </a:lnSpc>
              <a:buNone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892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C63B1-8F67-4D48-3E09-C7DE5B40B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FFE5F-F444-79B3-35FD-36BB934D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9136F8-77B5-3133-D64E-802CE863C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508745" cy="552327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 err="1"/>
              <a:t>업샘플링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해상도 확대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기법</a:t>
            </a:r>
            <a:endParaRPr lang="en-US" altLang="ko-KR" sz="18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기본 개념</a:t>
            </a:r>
            <a:endParaRPr lang="en-US" altLang="ko-KR" sz="1600" dirty="0"/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일반적인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큰 이미지를 작은 특성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축소(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downsampling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반대로,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Transposed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작은 특성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맵을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큰 이미지로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확대(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upsampling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래서 이름이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Transposed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= "뒤집힌" 또는 "역방향"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합성곱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개념적 동작</a:t>
            </a:r>
            <a:endParaRPr lang="en-US" altLang="ko-KR" sz="1600" dirty="0"/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 입력 </a:t>
            </a:r>
            <a:r>
              <a:rPr lang="en-US" altLang="ko-KR" sz="1600" dirty="0"/>
              <a:t>feature map </a:t>
            </a:r>
            <a:r>
              <a:rPr lang="ko-KR" altLang="en-US" sz="1600" dirty="0"/>
              <a:t>사이에 </a:t>
            </a:r>
            <a:r>
              <a:rPr lang="en-US" altLang="ko-KR" sz="1600" b="1" dirty="0"/>
              <a:t>0 </a:t>
            </a:r>
            <a:r>
              <a:rPr lang="ko-KR" altLang="en-US" sz="1600" b="1" dirty="0"/>
              <a:t>삽입</a:t>
            </a:r>
            <a:r>
              <a:rPr lang="ko-KR" altLang="en-US" sz="1600" dirty="0"/>
              <a:t> </a:t>
            </a:r>
            <a:r>
              <a:rPr lang="en-US" altLang="ko-KR" sz="1600" dirty="0"/>
              <a:t>(stride</a:t>
            </a:r>
            <a:r>
              <a:rPr lang="ko-KR" altLang="en-US" sz="1600" dirty="0"/>
              <a:t>가 </a:t>
            </a:r>
            <a:r>
              <a:rPr lang="en-US" altLang="ko-KR" sz="1600" dirty="0"/>
              <a:t>2</a:t>
            </a:r>
            <a:r>
              <a:rPr lang="ko-KR" altLang="en-US" sz="1600" dirty="0"/>
              <a:t>면 가로</a:t>
            </a:r>
            <a:r>
              <a:rPr lang="en-US" altLang="ko-KR" sz="1600" dirty="0"/>
              <a:t>/</a:t>
            </a:r>
            <a:r>
              <a:rPr lang="ko-KR" altLang="en-US" sz="1600" dirty="0"/>
              <a:t>세로마다 </a:t>
            </a:r>
            <a:r>
              <a:rPr lang="en-US" altLang="ko-KR" sz="1600" dirty="0"/>
              <a:t>1</a:t>
            </a:r>
            <a:r>
              <a:rPr lang="ko-KR" altLang="en-US" sz="1600" dirty="0"/>
              <a:t>개의 </a:t>
            </a:r>
            <a:r>
              <a:rPr lang="en-US" altLang="ko-KR" sz="1600" dirty="0"/>
              <a:t>0</a:t>
            </a:r>
            <a:r>
              <a:rPr lang="ko-KR" altLang="en-US" sz="1600" dirty="0"/>
              <a:t>을 끼워 넣음</a:t>
            </a:r>
            <a:r>
              <a:rPr lang="en-US" altLang="ko-KR" sz="1600" dirty="0"/>
              <a:t>)</a:t>
            </a: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lvl="2">
              <a:lnSpc>
                <a:spcPct val="160000"/>
              </a:lnSpc>
              <a:buNone/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2F50CD-880D-5362-5433-4D8C80AE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77" y="4542391"/>
            <a:ext cx="979319" cy="7616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2B5FFB-086F-49DD-5784-7939C33AF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486" y="4177891"/>
            <a:ext cx="1288148" cy="1382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25BCF1-1455-AC2F-D69E-AC7F3B709571}"/>
              </a:ext>
            </a:extLst>
          </p:cNvPr>
          <p:cNvSpPr txBox="1"/>
          <p:nvPr/>
        </p:nvSpPr>
        <p:spPr>
          <a:xfrm>
            <a:off x="6127389" y="5594376"/>
            <a:ext cx="2822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4x4</a:t>
            </a:r>
            <a:r>
              <a:rPr lang="ko-KR" altLang="en-US" sz="1600" b="1" dirty="0"/>
              <a:t>로 </a:t>
            </a:r>
            <a:r>
              <a:rPr lang="en-US" altLang="ko-KR" sz="1600" b="1" dirty="0"/>
              <a:t>"</a:t>
            </a:r>
            <a:r>
              <a:rPr lang="ko-KR" altLang="en-US" sz="1600" b="1" dirty="0" err="1"/>
              <a:t>업샘플링</a:t>
            </a:r>
            <a:r>
              <a:rPr lang="ko-KR" altLang="en-US" sz="1600" b="1" dirty="0"/>
              <a:t> 준비</a:t>
            </a:r>
            <a:r>
              <a:rPr lang="en-US" altLang="ko-KR" sz="1600" b="1" dirty="0"/>
              <a:t>" </a:t>
            </a:r>
            <a:r>
              <a:rPr lang="ko-KR" altLang="en-US" sz="1600" b="1" dirty="0"/>
              <a:t>완료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A54FC-20CF-F492-8FD5-6CA22E1D1F18}"/>
              </a:ext>
            </a:extLst>
          </p:cNvPr>
          <p:cNvSpPr txBox="1"/>
          <p:nvPr/>
        </p:nvSpPr>
        <p:spPr>
          <a:xfrm>
            <a:off x="2959004" y="4753961"/>
            <a:ext cx="3880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stride=2</a:t>
            </a:r>
            <a:r>
              <a:rPr lang="ko-KR" altLang="en-US" sz="1600" b="1" dirty="0"/>
              <a:t>이므로 → 각 셀 사이에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을 추가</a:t>
            </a:r>
          </a:p>
        </p:txBody>
      </p:sp>
    </p:spTree>
    <p:extLst>
      <p:ext uri="{BB962C8B-B14F-4D97-AF65-F5344CB8AC3E}">
        <p14:creationId xmlns:p14="http://schemas.microsoft.com/office/powerpoint/2010/main" val="3409951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011AC-FF05-DB79-576C-11A4F36D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03F94-29B9-2A6E-9E23-244D7F5C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9C69AE-1C58-D168-AE67-D00B7A339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508745" cy="552327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 err="1"/>
              <a:t>업샘플링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해상도 확대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기법</a:t>
            </a:r>
            <a:endParaRPr lang="en-US" altLang="ko-KR" sz="18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출력 크기 공식</a:t>
            </a:r>
            <a:endParaRPr lang="en-US" altLang="ko-KR" sz="1600" dirty="0"/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/>
              <a:t>Transposed Conv</a:t>
            </a:r>
            <a:r>
              <a:rPr lang="ko-KR" altLang="en-US" sz="1600" dirty="0"/>
              <a:t>의 출력 크기 공식은 일반 </a:t>
            </a:r>
            <a:r>
              <a:rPr lang="en-US" altLang="ko-KR" sz="1600" dirty="0"/>
              <a:t>Conv</a:t>
            </a:r>
            <a:r>
              <a:rPr lang="ko-KR" altLang="en-US" sz="1600" dirty="0"/>
              <a:t>의 반대이다</a:t>
            </a:r>
            <a:r>
              <a:rPr lang="en-US" altLang="ko-KR" sz="1600" dirty="0"/>
              <a:t>.</a:t>
            </a: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ko-KR" sz="1600" dirty="0"/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ko-KR" sz="1600" dirty="0"/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예</a:t>
            </a:r>
            <a:r>
              <a:rPr lang="en-US" altLang="ko-KR" sz="1600" dirty="0"/>
              <a:t>: [</a:t>
            </a:r>
            <a:r>
              <a:rPr lang="ko-KR" altLang="en-US" sz="1600" dirty="0"/>
              <a:t>입력</a:t>
            </a:r>
            <a:r>
              <a:rPr lang="en-US" altLang="ko-KR" sz="1600" dirty="0"/>
              <a:t>: 2, </a:t>
            </a:r>
            <a:r>
              <a:rPr lang="ko-KR" altLang="en-US" sz="1600" dirty="0"/>
              <a:t>커널</a:t>
            </a:r>
            <a:r>
              <a:rPr lang="en-US" altLang="ko-KR" sz="1600" dirty="0"/>
              <a:t>: 3, </a:t>
            </a:r>
            <a:r>
              <a:rPr lang="ko-KR" altLang="en-US" sz="1600" dirty="0" err="1"/>
              <a:t>스트라이드</a:t>
            </a:r>
            <a:r>
              <a:rPr lang="en-US" altLang="ko-KR" sz="1600" dirty="0"/>
              <a:t>: 2, </a:t>
            </a:r>
            <a:r>
              <a:rPr lang="ko-KR" altLang="en-US" sz="1600" dirty="0"/>
              <a:t>패딩</a:t>
            </a:r>
            <a:r>
              <a:rPr lang="en-US" altLang="ko-KR" sz="1600" dirty="0"/>
              <a:t>: 0] ⇒ </a:t>
            </a:r>
            <a:r>
              <a:rPr lang="en-US" altLang="ko-KR" sz="1600" b="1" dirty="0"/>
              <a:t>5x5 </a:t>
            </a:r>
            <a:r>
              <a:rPr lang="ko-KR" altLang="en-US" sz="1600" b="1" dirty="0"/>
              <a:t>출력</a:t>
            </a:r>
            <a:r>
              <a:rPr lang="ko-KR" altLang="en-US" sz="1600" dirty="0"/>
              <a:t>을 얻음</a:t>
            </a:r>
            <a:endParaRPr lang="en-US" altLang="ko-KR" sz="1600" dirty="0"/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8062B-2158-87FE-D8E2-2C20C97B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61" y="2760325"/>
            <a:ext cx="7682778" cy="310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CF94C-D541-DCBF-0AEC-8F43E006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61" y="3809552"/>
            <a:ext cx="5208288" cy="3142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19EC0E-F2FE-E3CC-773B-4AF975E1F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490" y="4369230"/>
            <a:ext cx="7819039" cy="21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78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6F312-DBBC-A4DF-4743-0E60E259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06596-49AB-6B86-5EE3-872DF8CD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23C9B01-69E7-0B36-95C9-305DAFCA4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508745" cy="56384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U-Net</a:t>
            </a:r>
            <a:r>
              <a:rPr lang="ko-KR" altLang="en-US" sz="1800" b="1" dirty="0"/>
              <a:t>의 구성</a:t>
            </a:r>
            <a:r>
              <a:rPr lang="en-US" altLang="ko-KR" sz="1800" b="1" dirty="0"/>
              <a:t>: </a:t>
            </a:r>
            <a:r>
              <a:rPr lang="ko-KR" altLang="en-US" sz="1800" dirty="0"/>
              <a:t>인코더</a:t>
            </a:r>
            <a:r>
              <a:rPr lang="en-US" altLang="ko-KR" sz="1800" dirty="0"/>
              <a:t>(Encoder)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디코더</a:t>
            </a:r>
            <a:r>
              <a:rPr lang="en-US" altLang="ko-KR" sz="1800" dirty="0"/>
              <a:t>(Decoder)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    </a:t>
            </a:r>
            <a:r>
              <a:rPr lang="en-US" altLang="ko-KR" sz="1800" dirty="0"/>
              <a:t> </a:t>
            </a:r>
            <a:r>
              <a:rPr lang="en-US" altLang="ko-KR" sz="1800" b="1" dirty="0"/>
              <a:t>3. </a:t>
            </a:r>
            <a:r>
              <a:rPr lang="ko-KR" altLang="en-US" sz="1800" b="1" dirty="0" err="1"/>
              <a:t>스킵</a:t>
            </a:r>
            <a:r>
              <a:rPr lang="ko-KR" altLang="en-US" sz="1800" b="1" dirty="0"/>
              <a:t> 커넥션 </a:t>
            </a:r>
            <a:r>
              <a:rPr lang="en-US" altLang="ko-KR" sz="1800" b="1" dirty="0"/>
              <a:t>(Skip Connection) - </a:t>
            </a:r>
            <a:r>
              <a:rPr lang="ko-KR" altLang="en-US" sz="1800" b="1" dirty="0"/>
              <a:t>정보 손실 방지</a:t>
            </a:r>
            <a:endParaRPr lang="en-US" altLang="ko-KR" sz="1800" b="1" dirty="0"/>
          </a:p>
          <a:p>
            <a:pPr lvl="1">
              <a:lnSpc>
                <a:spcPct val="160000"/>
              </a:lnSpc>
            </a:pPr>
            <a:r>
              <a:rPr lang="ko-KR" altLang="en-US" sz="1700" b="1" dirty="0"/>
              <a:t>왜 필요한가</a:t>
            </a:r>
            <a:r>
              <a:rPr lang="en-US" altLang="ko-KR" sz="1700" b="1" dirty="0"/>
              <a:t>?</a:t>
            </a:r>
            <a:endParaRPr lang="ko-KR" altLang="en-US" sz="1700" b="1" dirty="0"/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/>
              <a:t> </a:t>
            </a: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인코더에서 </a:t>
            </a:r>
            <a:r>
              <a:rPr kumimoji="0" lang="ko-KR" altLang="ko-KR" sz="17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Pooling을</a:t>
            </a:r>
            <a:r>
              <a:rPr kumimoji="0" lang="ko-KR" altLang="ko-KR" sz="17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사용하여 정보가 손실되기 때문에, 복원 시 세부 정보가 부족할 수 있음</a:t>
            </a:r>
            <a:endParaRPr kumimoji="0" lang="en-US" altLang="ko-KR" sz="17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0" lang="en-US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방지하기 위해 인코더의 특정 레이어 출력을 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디코더에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직접 연결하여 세부 정보를 보완</a:t>
            </a:r>
            <a:endParaRPr kumimoji="0" lang="en-US" altLang="ko-KR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0" lang="en-US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통해 경계 정보를 더 정확하게 복원할 수 있음. </a:t>
            </a:r>
            <a:endParaRPr kumimoji="0" lang="ko-KR" altLang="ko-KR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60000"/>
              </a:lnSpc>
            </a:pPr>
            <a:r>
              <a:rPr lang="ko-KR" altLang="en-US" sz="1700" b="1" dirty="0"/>
              <a:t>구현 방식</a:t>
            </a: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/>
              <a:t> 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디코더에서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업샘플링된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특징 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맵과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인코더에서 저장된 특징 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맵을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채널 방향으로 연결(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concatenation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0" lang="en-US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64×64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크기의 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디코더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출력에 인코더의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64×64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특징 </a:t>
            </a:r>
            <a:r>
              <a:rPr kumimoji="0" lang="ko-KR" altLang="ko-KR" sz="1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맵을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결합하여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더 풍부한 정보를 사용 가능 </a:t>
            </a:r>
          </a:p>
          <a:p>
            <a:pPr marL="0" indent="0">
              <a:lnSpc>
                <a:spcPct val="160000"/>
              </a:lnSpc>
              <a:buNone/>
            </a:pPr>
            <a:endParaRPr lang="en-US" altLang="ko-KR" sz="1600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7314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FA651-0916-C896-140F-1F23617D6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FC87C-6AB9-73D1-A9F0-0FF739AE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C7211A-7416-C5A5-6066-BC89FCE95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508745" cy="57030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err="1"/>
              <a:t>스킵</a:t>
            </a:r>
            <a:r>
              <a:rPr lang="ko-KR" altLang="en-US" sz="1600" b="1" dirty="0"/>
              <a:t> 커넥션 </a:t>
            </a:r>
            <a:r>
              <a:rPr lang="en-US" altLang="ko-KR" sz="1600" b="1" dirty="0"/>
              <a:t>(Skip Connection) - </a:t>
            </a:r>
            <a:r>
              <a:rPr lang="ko-KR" altLang="en-US" sz="1600" b="1" dirty="0"/>
              <a:t>정보 손실 방지</a:t>
            </a: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      1. </a:t>
            </a:r>
            <a:r>
              <a:rPr lang="ko-KR" altLang="en-US" sz="1600" b="1" dirty="0" err="1"/>
              <a:t>스킵</a:t>
            </a:r>
            <a:r>
              <a:rPr lang="ko-KR" altLang="en-US" sz="1600" b="1" dirty="0"/>
              <a:t> 커넥션을 사용한 예시</a:t>
            </a: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      2. Concatenate()</a:t>
            </a:r>
            <a:r>
              <a:rPr lang="en-US" altLang="ko-KR" sz="1600" dirty="0"/>
              <a:t>: </a:t>
            </a:r>
            <a:r>
              <a:rPr lang="ko-KR" altLang="en-US" sz="1600" dirty="0"/>
              <a:t>두 개 이상의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지정된 차원</a:t>
            </a:r>
            <a:r>
              <a:rPr lang="en-US" altLang="ko-KR" sz="1600" dirty="0"/>
              <a:t>(axis) </a:t>
            </a:r>
            <a:r>
              <a:rPr lang="ko-KR" altLang="en-US" sz="1600" dirty="0"/>
              <a:t>기준으로 결합하여 하나의 큰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                                  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만든다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4AC83-1625-74D7-BC58-319633BE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2" y="2046432"/>
            <a:ext cx="7589813" cy="831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60F5A1-9362-3132-B241-C60E6280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3" y="4293105"/>
            <a:ext cx="4605328" cy="2106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CD2D92-82ED-919E-1BC4-AABC9F82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458" y="4738500"/>
            <a:ext cx="1533739" cy="95263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B80F881-2BA3-1683-64D5-44400ACDC007}"/>
              </a:ext>
            </a:extLst>
          </p:cNvPr>
          <p:cNvSpPr/>
          <p:nvPr/>
        </p:nvSpPr>
        <p:spPr bwMode="auto">
          <a:xfrm>
            <a:off x="6012175" y="5041996"/>
            <a:ext cx="403249" cy="34564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625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18103-1604-CC20-E15F-CAFE52B46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737F69F-2DD0-9280-701D-8C36BE97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6" y="951899"/>
            <a:ext cx="8623959" cy="563148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7200" b="1" dirty="0"/>
              <a:t>Region Proposal Network (RPN) </a:t>
            </a:r>
            <a:r>
              <a:rPr lang="ko-KR" altLang="en-US" sz="7200" b="1" dirty="0"/>
              <a:t>예제</a:t>
            </a:r>
            <a:endParaRPr lang="en-US" altLang="ko-KR" sz="7200" b="1" dirty="0"/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en-US" altLang="ko-KR" sz="6400" dirty="0"/>
              <a:t>(6,7) </a:t>
            </a:r>
            <a:r>
              <a:rPr lang="ko-KR" altLang="en-US" sz="6400" dirty="0"/>
              <a:t>위치에서 </a:t>
            </a:r>
            <a:r>
              <a:rPr lang="en-US" altLang="ko-KR" sz="6400" dirty="0"/>
              <a:t>3×3 Conv </a:t>
            </a:r>
            <a:r>
              <a:rPr lang="ko-KR" altLang="en-US" sz="6400" dirty="0"/>
              <a:t>필터는 어떻게 작동하나</a:t>
            </a:r>
            <a:r>
              <a:rPr lang="en-US" altLang="ko-KR" sz="6400" dirty="0"/>
              <a:t>?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6400" dirty="0"/>
              <a:t>    </a:t>
            </a:r>
            <a:r>
              <a:rPr lang="en-US" altLang="ko-KR" sz="6400" b="1" dirty="0"/>
              <a:t>Step 1: 3×3 </a:t>
            </a:r>
            <a:r>
              <a:rPr lang="ko-KR" altLang="en-US" sz="6400" b="1" dirty="0"/>
              <a:t>윈도우 추출</a:t>
            </a:r>
            <a:br>
              <a:rPr lang="ko-KR" altLang="en-US" sz="6400" dirty="0"/>
            </a:br>
            <a:r>
              <a:rPr lang="en-US" altLang="ko-KR" sz="6400" dirty="0"/>
              <a:t>	</a:t>
            </a:r>
            <a:r>
              <a:rPr lang="ko-KR" altLang="en-US" sz="6400" dirty="0"/>
              <a:t>→ </a:t>
            </a:r>
            <a:r>
              <a:rPr lang="en-US" altLang="ko-KR" sz="6400" dirty="0"/>
              <a:t>(6, 7) </a:t>
            </a:r>
            <a:r>
              <a:rPr lang="ko-KR" altLang="en-US" sz="6400" dirty="0"/>
              <a:t>위치를 중심으로 주변 </a:t>
            </a:r>
            <a:r>
              <a:rPr lang="en-US" altLang="ko-KR" sz="6400" b="1" dirty="0"/>
              <a:t>3×3 </a:t>
            </a:r>
            <a:r>
              <a:rPr lang="ko-KR" altLang="en-US" sz="6400" b="1" dirty="0"/>
              <a:t>영역</a:t>
            </a:r>
            <a:r>
              <a:rPr lang="ko-KR" altLang="en-US" sz="6400" dirty="0"/>
              <a:t>을 선택</a:t>
            </a:r>
            <a:r>
              <a:rPr lang="en-US" altLang="ko-KR" sz="6400" dirty="0"/>
              <a:t>.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6400" dirty="0"/>
              <a:t>	</a:t>
            </a:r>
            <a:r>
              <a:rPr lang="ko-KR" altLang="en-US" sz="6400" dirty="0"/>
              <a:t>→ 전체적으로 </a:t>
            </a:r>
            <a:r>
              <a:rPr lang="en-US" altLang="ko-KR" sz="6400" dirty="0"/>
              <a:t>3×3×512</a:t>
            </a:r>
            <a:r>
              <a:rPr lang="ko-KR" altLang="en-US" sz="6400" dirty="0"/>
              <a:t>의 </a:t>
            </a:r>
            <a:r>
              <a:rPr lang="ko-KR" altLang="en-US" sz="6400" dirty="0" err="1"/>
              <a:t>텐서를</a:t>
            </a:r>
            <a:r>
              <a:rPr lang="ko-KR" altLang="en-US" sz="6400" dirty="0"/>
              <a:t> 하나의 </a:t>
            </a:r>
            <a:r>
              <a:rPr lang="en-US" altLang="ko-KR" sz="6400" dirty="0"/>
              <a:t>3D </a:t>
            </a:r>
            <a:r>
              <a:rPr lang="ko-KR" altLang="en-US" sz="6400" dirty="0"/>
              <a:t>블록으로 꺼내게 됨</a:t>
            </a:r>
            <a:endParaRPr lang="en-US" altLang="ko-KR" sz="6400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6400" b="1" dirty="0"/>
              <a:t>     Step 2: Conv </a:t>
            </a:r>
            <a:r>
              <a:rPr lang="ko-KR" altLang="en-US" sz="6400" b="1" dirty="0"/>
              <a:t>필터와 곱셈 </a:t>
            </a:r>
            <a:r>
              <a:rPr lang="en-US" altLang="ko-KR" sz="6400" b="1" dirty="0"/>
              <a:t>+ </a:t>
            </a:r>
            <a:r>
              <a:rPr lang="ko-KR" altLang="en-US" sz="6400" b="1" dirty="0"/>
              <a:t>합산</a:t>
            </a:r>
            <a:r>
              <a:rPr kumimoji="0" lang="ko-KR" altLang="ko-KR" sz="6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6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6400" dirty="0"/>
              <a:t>	</a:t>
            </a:r>
            <a:r>
              <a:rPr lang="ko-KR" altLang="en-US" sz="6400" dirty="0"/>
              <a:t>→ 필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터의 </a:t>
            </a:r>
            <a:r>
              <a:rPr kumimoji="0" lang="ko-KR" altLang="ko-KR" sz="6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shape은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[3, 3, 512]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커널 크기 3×3,</a:t>
            </a:r>
            <a:r>
              <a:rPr kumimoji="0" lang="en-US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채널 수는 입력과 같음)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6400" dirty="0"/>
              <a:t>        →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필터는 위에서 뽑은 3×3×512 영역과 </a:t>
            </a:r>
            <a:r>
              <a:rPr kumimoji="0" lang="ko-KR" altLang="ko-KR" sz="6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element-wise</a:t>
            </a:r>
            <a:r>
              <a:rPr kumimoji="0" lang="ko-KR" altLang="ko-KR" sz="6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곱셈 후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모든 값을 </a:t>
            </a:r>
            <a:endParaRPr kumimoji="0" lang="en-US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6400" dirty="0">
                <a:latin typeface="Arial" panose="020B0604020202020204" pitchFamily="34" charset="0"/>
              </a:rPr>
              <a:t>            </a:t>
            </a:r>
            <a:r>
              <a:rPr kumimoji="0" lang="ko-KR" altLang="ko-KR" sz="6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합산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스칼라 값을 계산</a:t>
            </a:r>
            <a:r>
              <a:rPr lang="ko-KR" altLang="en-US" sz="6400" dirty="0">
                <a:latin typeface="Arial" panose="020B0604020202020204" pitchFamily="34" charset="0"/>
              </a:rPr>
              <a:t>한</a:t>
            </a:r>
            <a:r>
              <a:rPr kumimoji="0" lang="ko-KR" altLang="ko-KR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lang="en-US" altLang="ko-KR" sz="6400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ko-KR" altLang="en-US" sz="6400" dirty="0"/>
              <a:t>       → </a:t>
            </a:r>
            <a:r>
              <a:rPr lang="en-US" altLang="ko-KR" sz="6400" dirty="0"/>
              <a:t>Conv </a:t>
            </a:r>
            <a:r>
              <a:rPr lang="ko-KR" altLang="en-US" sz="6400" dirty="0"/>
              <a:t>레이어가 </a:t>
            </a:r>
            <a:r>
              <a:rPr lang="en-US" altLang="ko-KR" sz="6400" dirty="0"/>
              <a:t>512</a:t>
            </a:r>
            <a:r>
              <a:rPr lang="ko-KR" altLang="en-US" sz="6400" dirty="0"/>
              <a:t>개의 필터를 사용하면 출력 채널은 </a:t>
            </a:r>
            <a:r>
              <a:rPr lang="en-US" altLang="ko-KR" sz="6400" dirty="0"/>
              <a:t>512</a:t>
            </a:r>
            <a:r>
              <a:rPr lang="ko-KR" altLang="en-US" sz="6400" dirty="0"/>
              <a:t>개 즉 </a:t>
            </a:r>
            <a:r>
              <a:rPr lang="en-US" altLang="ko-KR" sz="6400" dirty="0"/>
              <a:t>(6,7)</a:t>
            </a:r>
            <a:r>
              <a:rPr lang="ko-KR" altLang="en-US" sz="6400" dirty="0"/>
              <a:t>에 대해 </a:t>
            </a:r>
            <a:endParaRPr lang="en-US" altLang="ko-KR" sz="6400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6400" dirty="0"/>
              <a:t>            512</a:t>
            </a:r>
            <a:r>
              <a:rPr lang="ko-KR" altLang="en-US" sz="6400" dirty="0"/>
              <a:t>차 벡터가 나온다</a:t>
            </a:r>
            <a:r>
              <a:rPr lang="en-US" altLang="ko-KR" sz="6400" dirty="0"/>
              <a:t>.</a:t>
            </a:r>
            <a:endParaRPr kumimoji="0" lang="ko-KR" altLang="ko-KR" sz="6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B925F90-223F-A24F-C548-9F4F9F59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0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EEDF7-AE20-5BBF-9BEF-C5225BB8F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EA73A-EE1A-6BEB-1FDA-25DF6700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C1C9614-2C78-6774-25E4-ED9D2465C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508745" cy="563848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U-Net</a:t>
            </a:r>
            <a:r>
              <a:rPr lang="ko-KR" altLang="en-US" sz="1800" b="1" dirty="0"/>
              <a:t>의 구성</a:t>
            </a:r>
            <a:r>
              <a:rPr lang="en-US" altLang="ko-KR" sz="1800" b="1" dirty="0"/>
              <a:t>: </a:t>
            </a:r>
            <a:r>
              <a:rPr lang="ko-KR" altLang="en-US" sz="1800" dirty="0"/>
              <a:t>인코더</a:t>
            </a:r>
            <a:r>
              <a:rPr lang="en-US" altLang="ko-KR" sz="1800" dirty="0"/>
              <a:t>(Encoder)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디코더</a:t>
            </a:r>
            <a:r>
              <a:rPr lang="en-US" altLang="ko-KR" sz="1800" dirty="0"/>
              <a:t>(Decoder)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/>
              <a:t>    </a:t>
            </a:r>
            <a:r>
              <a:rPr lang="en-US" altLang="ko-KR" sz="1800" dirty="0"/>
              <a:t> </a:t>
            </a:r>
            <a:r>
              <a:rPr lang="en-US" altLang="ko-KR" sz="1900" b="1" dirty="0"/>
              <a:t>4. </a:t>
            </a:r>
            <a:r>
              <a:rPr lang="ko-KR" altLang="en-US" sz="1900" b="1" dirty="0"/>
              <a:t>최종 출력 </a:t>
            </a:r>
            <a:r>
              <a:rPr lang="en-US" altLang="ko-KR" sz="1900" b="1" dirty="0"/>
              <a:t>(Final Output)</a:t>
            </a:r>
          </a:p>
          <a:p>
            <a:pPr lvl="1">
              <a:lnSpc>
                <a:spcPct val="160000"/>
              </a:lnSpc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마지막 단계에서는 픽셀별 클래스 확률을 출력해야 함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60000"/>
              </a:lnSpc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위해 1×1 합성곱(1×1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적용하여 클래스 개수만큼 채널을 줄임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60000"/>
              </a:lnSpc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활성화 함수는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Sigmoid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(이진 분할) 또는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(다중 클래스 분할)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60000"/>
              </a:lnSpc>
            </a:pPr>
            <a:r>
              <a:rPr lang="ko-KR" altLang="en-US" sz="1600" b="1" dirty="0" err="1">
                <a:latin typeface="Arial" panose="020B0604020202020204" pitchFamily="34" charset="0"/>
              </a:rPr>
              <a:t>출력예제</a:t>
            </a:r>
            <a:r>
              <a:rPr lang="en-US" altLang="ko-KR" sz="1600" b="1" dirty="0">
                <a:latin typeface="Arial" panose="020B0604020202020204" pitchFamily="34" charset="0"/>
              </a:rPr>
              <a:t>(</a:t>
            </a:r>
            <a:r>
              <a:rPr lang="ko-KR" altLang="en-US" sz="1600" b="1" dirty="0">
                <a:latin typeface="Arial" panose="020B0604020202020204" pitchFamily="34" charset="0"/>
              </a:rPr>
              <a:t>이진분할</a:t>
            </a:r>
            <a:r>
              <a:rPr lang="en-US" altLang="ko-KR" sz="1600" b="1" dirty="0"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160000"/>
              </a:lnSpc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60000"/>
              </a:lnSpc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60000"/>
              </a:lnSpc>
            </a:pPr>
            <a:r>
              <a:rPr lang="ko-KR" altLang="en-US" sz="1600" b="1" dirty="0"/>
              <a:t>출력 예제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다중 클래스 분할</a:t>
            </a:r>
            <a:r>
              <a:rPr lang="en-US" altLang="ko-KR" sz="1600" b="1" dirty="0"/>
              <a:t>)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B2900-BB1F-EDB5-E92F-00806C63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01" y="4062677"/>
            <a:ext cx="6364556" cy="391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2FEB4A-1EF3-7AC4-0580-834D2C76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40" y="5571781"/>
            <a:ext cx="7480696" cy="3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68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FAEC-E789-F79C-86B4-F0AB8DC1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89095-D342-638F-2BA1-78FDFC66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6471B59-4785-C17B-00AF-9DCA78D0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067113"/>
            <a:ext cx="8508745" cy="563848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ko-KR" sz="2100" b="1" dirty="0"/>
              <a:t>U-Net</a:t>
            </a:r>
            <a:r>
              <a:rPr lang="ko-KR" altLang="en-US" sz="2100" b="1" dirty="0"/>
              <a:t>의 구성</a:t>
            </a:r>
            <a:r>
              <a:rPr lang="en-US" altLang="ko-KR" sz="2100" b="1" dirty="0"/>
              <a:t>: </a:t>
            </a:r>
            <a:r>
              <a:rPr lang="ko-KR" altLang="en-US" sz="2100" dirty="0"/>
              <a:t>인코더</a:t>
            </a:r>
            <a:r>
              <a:rPr lang="en-US" altLang="ko-KR" sz="2100" dirty="0"/>
              <a:t>(Encoder)</a:t>
            </a:r>
            <a:r>
              <a:rPr lang="ko-KR" altLang="en-US" sz="2100" dirty="0"/>
              <a:t>와 </a:t>
            </a:r>
            <a:r>
              <a:rPr lang="ko-KR" altLang="en-US" sz="2100" dirty="0" err="1"/>
              <a:t>디코더</a:t>
            </a:r>
            <a:r>
              <a:rPr lang="en-US" altLang="ko-KR" sz="2100" dirty="0"/>
              <a:t>(Decoder)</a:t>
            </a:r>
            <a:r>
              <a:rPr lang="ko-KR" altLang="en-US" sz="2100" dirty="0"/>
              <a:t> </a:t>
            </a:r>
            <a:endParaRPr lang="en-US" altLang="ko-KR" sz="2100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100" dirty="0"/>
              <a:t>     </a:t>
            </a:r>
            <a:r>
              <a:rPr lang="en-US" altLang="ko-KR" sz="2100" b="1" dirty="0"/>
              <a:t>5. </a:t>
            </a:r>
            <a:r>
              <a:rPr lang="ko-KR" altLang="en-US" sz="2100" b="1" dirty="0"/>
              <a:t>최종 출력과 마스크</a:t>
            </a:r>
            <a:r>
              <a:rPr lang="en-US" altLang="ko-KR" sz="2100" b="1" dirty="0"/>
              <a:t>(Mask)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b="1" dirty="0"/>
              <a:t>        마스크의 기본 개념</a:t>
            </a:r>
            <a:endParaRPr lang="en-US" altLang="ko-KR" sz="1800" b="1" dirty="0"/>
          </a:p>
          <a:p>
            <a:pPr lvl="1">
              <a:lnSpc>
                <a:spcPct val="160000"/>
              </a:lnSpc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마스크는 이미지와 같은 크기의 2D 배열로 표현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60000"/>
              </a:lnSpc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마스크는 일반적으로 0과 1로 구성된 이진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배열로,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은 해당 위치가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활성화된 영역을 의미하고,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은 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비활성화된 영역을 의미</a:t>
            </a:r>
            <a:r>
              <a:rPr kumimoji="0" lang="ko-KR" altLang="en-US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  <a:endParaRPr kumimoji="0" lang="en-US" altLang="ko-KR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60000"/>
              </a:lnSpc>
            </a:pPr>
            <a:r>
              <a:rPr kumimoji="0" lang="ko-KR" altLang="ko-KR" sz="1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이진 마스크는 특정 부분만을 선택적으로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처리하거나, 분할된 객체를 식별하는 데 사용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 </a:t>
            </a:r>
            <a:endParaRPr kumimoji="0" lang="en-US" altLang="ko-KR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60000"/>
              </a:lnSpc>
            </a:pPr>
            <a:r>
              <a:rPr lang="ko-KR" altLang="en-US" sz="1700" dirty="0"/>
              <a:t>이미지 분할에서 마스크는 이미지의 각 픽셀이 특정 클래스에 속하는지를 나타내는 픽셀 단위 레이블로 사용된다</a:t>
            </a:r>
            <a:r>
              <a:rPr lang="en-US" altLang="ko-KR" sz="1700" dirty="0"/>
              <a:t>.</a:t>
            </a:r>
            <a:endParaRPr kumimoji="0" lang="ko-KR" altLang="ko-KR" sz="1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400" b="1" dirty="0"/>
              <a:t>        </a:t>
            </a:r>
            <a:r>
              <a:rPr lang="ko-KR" altLang="en-US" sz="1900" b="1" dirty="0"/>
              <a:t> 최종출력과 마스크 관계</a:t>
            </a:r>
            <a:endParaRPr lang="en-US" altLang="ko-KR" sz="1900" dirty="0"/>
          </a:p>
          <a:p>
            <a:pPr lvl="1">
              <a:lnSpc>
                <a:spcPct val="160000"/>
              </a:lnSpc>
            </a:pPr>
            <a:r>
              <a:rPr lang="ko-KR" altLang="en-US" sz="1600" dirty="0"/>
              <a:t>최종 출력은 모델이 예측한 마스크로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모델이 학습한 정보를 바탕으로 이미지 내에서 특정 객체 또는 클래스의 영역을 분할한 결과이다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sz="1600" dirty="0"/>
              <a:t>이 마스크는 이진 마스크</a:t>
            </a:r>
            <a:r>
              <a:rPr lang="en-US" altLang="ko-KR" sz="1600" dirty="0"/>
              <a:t>(Binary Mask) </a:t>
            </a:r>
            <a:r>
              <a:rPr lang="ko-KR" altLang="en-US" sz="1600" dirty="0"/>
              <a:t>또는 다중 클래스 마스크</a:t>
            </a:r>
            <a:r>
              <a:rPr lang="en-US" altLang="ko-KR" sz="1600" dirty="0"/>
              <a:t>(Multi-class Mask)</a:t>
            </a:r>
            <a:r>
              <a:rPr lang="ko-KR" altLang="en-US" sz="1600" dirty="0"/>
              <a:t>일 수 있다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160000"/>
              </a:lnSpc>
            </a:pPr>
            <a:r>
              <a:rPr lang="ko-KR" altLang="en-US" sz="1600" b="1" dirty="0">
                <a:solidFill>
                  <a:srgbClr val="0070C0"/>
                </a:solidFill>
              </a:rPr>
              <a:t>최종적으로</a:t>
            </a:r>
            <a:r>
              <a:rPr lang="en-US" altLang="ko-KR" sz="1600" b="1" dirty="0">
                <a:solidFill>
                  <a:srgbClr val="0070C0"/>
                </a:solidFill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모델의 출력은 각 픽셀이 객체에 속하는지 아닌지를 나타내는 마스크이다</a:t>
            </a:r>
            <a:r>
              <a:rPr lang="en-US" altLang="ko-KR" sz="1600" b="1" dirty="0">
                <a:solidFill>
                  <a:srgbClr val="0070C0"/>
                </a:solidFill>
              </a:rPr>
              <a:t>.</a:t>
            </a:r>
          </a:p>
          <a:p>
            <a:pPr marL="0" indent="0">
              <a:lnSpc>
                <a:spcPct val="160000"/>
              </a:lnSpc>
              <a:buNone/>
            </a:pPr>
            <a:endParaRPr kumimoji="0" lang="ko-KR" altLang="ko-KR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6340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2725B-F1E5-376B-2F77-1167375C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B4CE0-73F2-2350-72C9-AA2E7554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843833B-925D-79B2-C55D-3EFD1FFD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278317" cy="55232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U-Net </a:t>
            </a: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모델 예</a:t>
            </a: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D13CB-BB14-7441-B47F-B8720CE2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1700790"/>
            <a:ext cx="8100880" cy="500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49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550F-C291-5226-FE68-075BD0E7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AAF21-2E2E-00B1-BB0B-F72732ED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59ADE8-B043-8584-E6AA-5A80BE71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278317" cy="55232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U-Net </a:t>
            </a: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모델 예</a:t>
            </a: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B6A8D-6F2A-0EE1-8B2D-6A3CFCC0B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2" y="1643183"/>
            <a:ext cx="7118181" cy="49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36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DE776-1DD3-8580-7474-63A0C99C2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8C835-2B9A-1D16-C494-57E45ED2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D831AE-D8E2-D59E-0580-828C49559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278317" cy="55232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 b="1" dirty="0"/>
              <a:t>데이터 준비 및 학습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6C45CD-BBF4-E68E-ED94-6C119FDD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2" y="1643183"/>
            <a:ext cx="6273793" cy="47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80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A23A-E4E4-B2E2-DC6B-3AC2380E9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76783-5154-71FA-4001-711705F5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95EE531-E793-B5DA-6D5D-24BF3567F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278317" cy="55232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KoPub돋움체_Pro Bold" pitchFamily="18" charset="-127"/>
                <a:ea typeface="KoPub돋움체_Pro Bold" pitchFamily="18" charset="-127"/>
              </a:rPr>
              <a:t>U-Net </a:t>
            </a:r>
            <a:r>
              <a:rPr lang="ko-KR" altLang="en-US" sz="2000" b="1" dirty="0">
                <a:latin typeface="KoPub돋움체_Pro Bold" pitchFamily="18" charset="-127"/>
                <a:ea typeface="KoPub돋움체_Pro Bold" pitchFamily="18" charset="-127"/>
              </a:rPr>
              <a:t>응용분야</a:t>
            </a: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ko-KR" sz="2000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  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en-US" altLang="ko-KR" sz="1800" dirty="0"/>
              <a:t>U-Net</a:t>
            </a:r>
            <a:r>
              <a:rPr lang="ko-KR" altLang="en-US" sz="1800" dirty="0"/>
              <a:t>은 기본적인 모델이지만</a:t>
            </a:r>
            <a:r>
              <a:rPr lang="en-US" altLang="ko-KR" sz="1800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       </a:t>
            </a:r>
            <a:r>
              <a:rPr lang="ko-KR" altLang="en-US" sz="1800" dirty="0"/>
              <a:t>이를 확장한 </a:t>
            </a:r>
            <a:r>
              <a:rPr lang="en-US" altLang="ko-KR" sz="1800" b="1" dirty="0"/>
              <a:t>U-Net++</a:t>
            </a:r>
            <a:r>
              <a:rPr lang="en-US" altLang="ko-KR" sz="1800" dirty="0"/>
              <a:t>, </a:t>
            </a:r>
            <a:r>
              <a:rPr lang="en-US" altLang="ko-KR" sz="1800" b="1" dirty="0"/>
              <a:t>3D U-Net</a:t>
            </a:r>
            <a:r>
              <a:rPr lang="en-US" altLang="ko-KR" sz="1800" dirty="0"/>
              <a:t>, </a:t>
            </a:r>
            <a:r>
              <a:rPr lang="en-US" altLang="ko-KR" sz="1800" b="1" dirty="0"/>
              <a:t>Attention U-Net</a:t>
            </a:r>
            <a:r>
              <a:rPr lang="ko-KR" altLang="en-US" sz="1800" dirty="0"/>
              <a:t> 등 다양한 변형 모델도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      </a:t>
            </a:r>
            <a:r>
              <a:rPr lang="ko-KR" altLang="en-US" sz="1800" dirty="0"/>
              <a:t> 존재함</a:t>
            </a:r>
            <a:endParaRPr lang="en-US" altLang="ko-KR" sz="1800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5FBD47-0E2E-71CD-E64A-AD9BB0F0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1816004"/>
            <a:ext cx="4522685" cy="16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619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5D9FC-BAC0-E478-9E15-1D66F1CD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5B32C-BAD3-5542-A894-30125DE0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E855F6-B50E-8BED-76B8-44D7E03E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71900"/>
            <a:ext cx="8278317" cy="55337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200" b="1" dirty="0"/>
              <a:t>U-Net </a:t>
            </a:r>
            <a:r>
              <a:rPr lang="ko-KR" altLang="en-US" sz="2200" b="1" dirty="0"/>
              <a:t>종합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    </a:t>
            </a:r>
            <a:r>
              <a:rPr lang="ko-KR" altLang="en-US" sz="1900" b="1" dirty="0" err="1"/>
              <a:t>세그멘테이션</a:t>
            </a:r>
            <a:r>
              <a:rPr lang="ko-KR" altLang="en-US" sz="1900" b="1" dirty="0"/>
              <a:t> 맵</a:t>
            </a:r>
            <a:r>
              <a:rPr lang="en-US" altLang="ko-KR" sz="1900" b="1" dirty="0"/>
              <a:t>(Segmentation Map)</a:t>
            </a:r>
            <a:r>
              <a:rPr lang="ko-KR" altLang="en-US" sz="1900" b="1" dirty="0"/>
              <a:t>이란</a:t>
            </a:r>
            <a:r>
              <a:rPr lang="en-US" altLang="ko-KR" sz="1900" b="1" dirty="0"/>
              <a:t>?</a:t>
            </a:r>
            <a:endParaRPr lang="en-US" altLang="ko-KR" sz="1900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 err="1"/>
              <a:t>세그멘테이션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맵은</a:t>
            </a:r>
            <a:r>
              <a:rPr lang="ko-KR" altLang="en-US" sz="1800" dirty="0"/>
              <a:t> 이미지 분할</a:t>
            </a:r>
            <a:r>
              <a:rPr lang="en-US" altLang="ko-KR" sz="1800" dirty="0"/>
              <a:t>(Segmentation)</a:t>
            </a:r>
            <a:r>
              <a:rPr lang="ko-KR" altLang="en-US" sz="1800" dirty="0"/>
              <a:t> 결과를 픽셀 단위로 나타낸 출력 이미지이다</a:t>
            </a:r>
            <a:r>
              <a:rPr lang="en-US" altLang="ko-KR" sz="1800" dirty="0"/>
              <a:t>. 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각 픽셀이 어떤 객체</a:t>
            </a:r>
            <a:r>
              <a:rPr lang="en-US" altLang="ko-KR" sz="1800" dirty="0"/>
              <a:t>(class)</a:t>
            </a:r>
            <a:r>
              <a:rPr lang="ko-KR" altLang="en-US" sz="1800" dirty="0"/>
              <a:t>에 속하는지를 나타내는 </a:t>
            </a:r>
            <a:r>
              <a:rPr lang="ko-KR" altLang="en-US" sz="1800" dirty="0" err="1"/>
              <a:t>맵이다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U-Net</a:t>
            </a:r>
            <a:r>
              <a:rPr lang="ko-KR" altLang="en-US" sz="1800" dirty="0"/>
              <a:t>과 같은 딥러닝 모델이 </a:t>
            </a:r>
            <a:r>
              <a:rPr lang="ko-KR" altLang="en-US" sz="1800" dirty="0" err="1"/>
              <a:t>세그멘테이션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맵을</a:t>
            </a:r>
            <a:r>
              <a:rPr lang="ko-KR" altLang="en-US" sz="1800" dirty="0"/>
              <a:t> 생성하는 과정을 단계별로 설명하면 다음과 같다</a:t>
            </a:r>
            <a:r>
              <a:rPr lang="en-US" altLang="ko-KR" sz="18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/>
              <a:t>1️⃣ </a:t>
            </a:r>
            <a:r>
              <a:rPr lang="ko-KR" altLang="en-US" sz="1800" dirty="0"/>
              <a:t>입력 이미지 준비</a:t>
            </a:r>
            <a:endParaRPr lang="en-US" altLang="ko-KR" sz="1800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1800" dirty="0"/>
              <a:t>2️⃣ </a:t>
            </a:r>
            <a:r>
              <a:rPr lang="ko-KR" altLang="en-US" sz="1800" dirty="0"/>
              <a:t>인코더</a:t>
            </a:r>
            <a:r>
              <a:rPr lang="en-US" altLang="ko-KR" sz="1800" dirty="0"/>
              <a:t>(Encoder): </a:t>
            </a:r>
            <a:r>
              <a:rPr lang="ko-KR" altLang="en-US" sz="1800" dirty="0"/>
              <a:t>이미지 특징 추출</a:t>
            </a:r>
            <a:endParaRPr lang="en-US" altLang="ko-KR" sz="1800" dirty="0"/>
          </a:p>
          <a:p>
            <a:pPr marL="622300" lvl="2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800" dirty="0"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CNN(합성곱)을 사용하여 이미지에서 중요한 특징을 추출</a:t>
            </a:r>
          </a:p>
          <a:p>
            <a:pPr marL="622300" lvl="2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풀링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연산을 통해 점점 더 압축된 형태의 특징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맵을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</a:t>
            </a:r>
            <a:r>
              <a:rPr kumimoji="0" lang="ko-KR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든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622300" lvl="2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크기가 줄어들면서 불필요한 정보가 제거되고 의미 있는 정보만 남게 됨. </a:t>
            </a:r>
          </a:p>
        </p:txBody>
      </p:sp>
    </p:spTree>
    <p:extLst>
      <p:ext uri="{BB962C8B-B14F-4D97-AF65-F5344CB8AC3E}">
        <p14:creationId xmlns:p14="http://schemas.microsoft.com/office/powerpoint/2010/main" val="6321795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108AD-D7D1-EF2B-2505-9431BE889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B17F7-C203-B2F0-15B4-6E6C3549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9B5A3FF-04E5-9EA9-D96F-988C30F7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278317" cy="5472665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1800" dirty="0"/>
              <a:t>3️⃣ </a:t>
            </a:r>
            <a:r>
              <a:rPr lang="ko-KR" altLang="en-US" sz="2300" dirty="0" err="1"/>
              <a:t>보틀넥</a:t>
            </a:r>
            <a:r>
              <a:rPr lang="en-US" altLang="ko-KR" sz="2300" dirty="0"/>
              <a:t>(Bottleneck): </a:t>
            </a:r>
            <a:r>
              <a:rPr lang="ko-KR" altLang="en-US" sz="2300" dirty="0"/>
              <a:t>가장 압축된 형태</a:t>
            </a:r>
            <a:endParaRPr kumimoji="0" lang="ko-KR" altLang="ko-KR" sz="2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인코더를 거치면서 이미지가 압축된 특징 맵(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이 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됨</a:t>
            </a: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특징 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맵은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원본 이미지를 나타내는 중요한 정보만 포함하고 있음</a:t>
            </a: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하지만 이 상태에서는 이미지의 세부적인 위치 정보가 손실됨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300" dirty="0"/>
              <a:t>4️⃣ </a:t>
            </a:r>
            <a:r>
              <a:rPr lang="ko-KR" altLang="en-US" sz="2300" dirty="0" err="1"/>
              <a:t>디코더</a:t>
            </a:r>
            <a:r>
              <a:rPr lang="en-US" altLang="ko-KR" sz="2300" dirty="0"/>
              <a:t>(Decoder): </a:t>
            </a:r>
            <a:r>
              <a:rPr lang="ko-KR" altLang="en-US" sz="2300" dirty="0" err="1"/>
              <a:t>세그멘테이션</a:t>
            </a:r>
            <a:r>
              <a:rPr lang="ko-KR" altLang="en-US" sz="2300" dirty="0"/>
              <a:t> 맵 복원</a:t>
            </a:r>
            <a:endParaRPr lang="en-US" altLang="ko-KR" sz="2300" dirty="0"/>
          </a:p>
          <a:p>
            <a:pPr marL="622300" lvl="2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2300" dirty="0">
                <a:latin typeface="Arial" panose="020B0604020202020204" pitchFamily="34" charset="0"/>
              </a:rPr>
              <a:t> </a:t>
            </a:r>
            <a:r>
              <a:rPr lang="ko-KR" altLang="en-US" sz="2300" dirty="0"/>
              <a:t>인코더에서 압축된 정보를 원본 크기로 다시 복원</a:t>
            </a:r>
            <a:endParaRPr kumimoji="0" lang="ko-KR" altLang="ko-KR" sz="2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2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300" dirty="0" err="1"/>
              <a:t>업샘플링</a:t>
            </a:r>
            <a:r>
              <a:rPr lang="en-US" altLang="ko-KR" sz="2300" dirty="0"/>
              <a:t>(Up-sampling) </a:t>
            </a:r>
            <a:r>
              <a:rPr lang="ko-KR" altLang="en-US" sz="2300" dirty="0"/>
              <a:t>또는 </a:t>
            </a:r>
            <a:r>
              <a:rPr lang="ko-KR" altLang="en-US" sz="2300" dirty="0" err="1"/>
              <a:t>트랜스포즈</a:t>
            </a:r>
            <a:r>
              <a:rPr lang="ko-KR" altLang="en-US" sz="2300" dirty="0"/>
              <a:t> </a:t>
            </a:r>
            <a:r>
              <a:rPr lang="ko-KR" altLang="en-US" sz="2300" dirty="0" err="1"/>
              <a:t>컨볼루션</a:t>
            </a:r>
            <a:r>
              <a:rPr lang="en-US" altLang="ko-KR" sz="2300" dirty="0"/>
              <a:t>(Transpose Convolution) </a:t>
            </a:r>
            <a:r>
              <a:rPr lang="ko-KR" altLang="en-US" sz="2300" dirty="0"/>
              <a:t>사용</a:t>
            </a:r>
            <a:endParaRPr kumimoji="0" lang="ko-KR" altLang="ko-KR" sz="2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2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300" dirty="0"/>
              <a:t>인코더에서 추출한 중요한 특징을 기반으로 픽셀을 분류</a:t>
            </a:r>
            <a:r>
              <a:rPr kumimoji="0" lang="ko-KR" altLang="ko-KR" sz="2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2300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2300" dirty="0"/>
              <a:t>5️⃣ Skip Connection (</a:t>
            </a:r>
            <a:r>
              <a:rPr lang="ko-KR" altLang="en-US" sz="2300" dirty="0"/>
              <a:t>세부 정보 보존</a:t>
            </a:r>
            <a:r>
              <a:rPr lang="en-US" altLang="ko-KR" sz="2300" dirty="0"/>
              <a:t>)</a:t>
            </a:r>
          </a:p>
          <a:p>
            <a:pPr marL="622300" lvl="2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2300" dirty="0">
                <a:latin typeface="Arial" panose="020B0604020202020204" pitchFamily="34" charset="0"/>
              </a:rPr>
              <a:t> </a:t>
            </a:r>
            <a:r>
              <a:rPr lang="ko-KR" altLang="en-US" sz="2300" dirty="0"/>
              <a:t>인코더에서 압축하는 과정에서 위치 정보가 일부 손실됨</a:t>
            </a:r>
            <a:endParaRPr kumimoji="0" lang="ko-KR" altLang="ko-KR" sz="2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2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300" dirty="0"/>
              <a:t>원본 이미지의 경계선이나 구조를 복원하기 위해 인코더의 중간 특징 </a:t>
            </a:r>
            <a:r>
              <a:rPr lang="ko-KR" altLang="en-US" sz="2300" dirty="0" err="1"/>
              <a:t>맵을</a:t>
            </a:r>
            <a:r>
              <a:rPr lang="ko-KR" altLang="en-US" sz="2300" dirty="0"/>
              <a:t> </a:t>
            </a:r>
            <a:r>
              <a:rPr lang="ko-KR" altLang="en-US" sz="2300" dirty="0" err="1"/>
              <a:t>디코더로</a:t>
            </a:r>
            <a:r>
              <a:rPr lang="ko-KR" altLang="en-US" sz="2300" dirty="0"/>
              <a:t> 연결 </a:t>
            </a:r>
            <a:r>
              <a:rPr lang="en-US" altLang="ko-KR" sz="2300" dirty="0">
                <a:sym typeface="Wingdings" panose="05000000000000000000" pitchFamily="2" charset="2"/>
              </a:rPr>
              <a:t> </a:t>
            </a:r>
            <a:r>
              <a:rPr lang="ko-KR" altLang="en-US" sz="2300" dirty="0"/>
              <a:t>이를 통해 더 정밀한 </a:t>
            </a:r>
            <a:r>
              <a:rPr lang="ko-KR" altLang="en-US" sz="2300" dirty="0" err="1"/>
              <a:t>세그멘테이션</a:t>
            </a:r>
            <a:r>
              <a:rPr lang="ko-KR" altLang="en-US" sz="2300" dirty="0"/>
              <a:t> 맵 생성 가능</a:t>
            </a:r>
            <a:endParaRPr kumimoji="0" lang="en-US" altLang="ko-KR" sz="2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87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DCBF9-F653-94C5-A3C1-95AA748A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BE74A-6BAD-6E2A-4B7B-BFE4F93D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8619348-31C9-458B-FC51-593FFEE0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4" y="1182327"/>
            <a:ext cx="8451138" cy="547266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/>
              <a:t>6️⃣ </a:t>
            </a:r>
            <a:r>
              <a:rPr lang="ko-KR" altLang="en-US" sz="1800" dirty="0"/>
              <a:t>출력 레이어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세그멘테이션</a:t>
            </a:r>
            <a:r>
              <a:rPr lang="ko-KR" altLang="en-US" sz="1800" dirty="0"/>
              <a:t> 맵 생성</a:t>
            </a:r>
            <a:r>
              <a:rPr lang="en-US" altLang="ko-KR" sz="1800" dirty="0"/>
              <a:t>)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dirty="0"/>
              <a:t>마지막 단계에서는 픽셀 단위로 클래스를 예측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dirty="0"/>
              <a:t>일반적으로 </a:t>
            </a:r>
            <a:r>
              <a:rPr lang="en-US" altLang="ko-KR" sz="1800" dirty="0"/>
              <a:t>1x1 </a:t>
            </a:r>
            <a:r>
              <a:rPr lang="ko-KR" altLang="en-US" sz="1800" dirty="0" err="1"/>
              <a:t>컨볼루션을</a:t>
            </a:r>
            <a:r>
              <a:rPr lang="ko-KR" altLang="en-US" sz="1800" dirty="0"/>
              <a:t> 사용하여 픽셀 단위 출력을 만듦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dirty="0"/>
              <a:t>활성화 함수</a:t>
            </a:r>
            <a:r>
              <a:rPr lang="en-US" altLang="ko-KR" sz="1800" dirty="0"/>
              <a:t>(Activation Function)</a:t>
            </a:r>
            <a:r>
              <a:rPr lang="ko-KR" altLang="en-US" sz="1800" dirty="0"/>
              <a:t>를 사용하여 픽셀을 </a:t>
            </a:r>
            <a:r>
              <a:rPr lang="en-US" altLang="ko-KR" sz="1800" dirty="0"/>
              <a:t>0~1 </a:t>
            </a:r>
            <a:r>
              <a:rPr lang="ko-KR" altLang="en-US" sz="1800" dirty="0"/>
              <a:t>사이 값으로 변환</a:t>
            </a:r>
            <a:endParaRPr lang="en-US" altLang="ko-KR" sz="1800" dirty="0"/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이진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세그멘테이션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Segmentation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Sigmoid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(0: 배경, 1: 객체)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ko-KR" sz="1800" b="1" dirty="0">
                <a:latin typeface="Arial" panose="020B0604020202020204" pitchFamily="34" charset="0"/>
              </a:rPr>
              <a:t>   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다중 클래스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세그멘테이션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Multi-class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Segmentation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Softmax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2300" lvl="2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5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FEEE0-032D-C88C-A51A-4B76EBE7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5FF050-8957-071D-6FAA-DF7D12316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66" y="951899"/>
            <a:ext cx="8601071" cy="563148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en-US" altLang="ko-KR" sz="1800" b="1" dirty="0"/>
              <a:t>Region Proposal Network (RPN) </a:t>
            </a:r>
            <a:r>
              <a:rPr lang="ko-KR" altLang="en-US" sz="1800" b="1" dirty="0"/>
              <a:t>예제</a:t>
            </a:r>
            <a:endParaRPr lang="en-US" altLang="ko-KR" sz="18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0A8607A-EA46-6F06-9387-360371E0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객체 인식을 위한 신경망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1D1671-6AAB-7FB9-1ED0-FD1477125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935" y="1522708"/>
            <a:ext cx="4032489" cy="3577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E201D-92AD-92AA-D202-876F30735102}"/>
              </a:ext>
            </a:extLst>
          </p:cNvPr>
          <p:cNvSpPr txBox="1"/>
          <p:nvPr/>
        </p:nvSpPr>
        <p:spPr>
          <a:xfrm>
            <a:off x="885152" y="5272424"/>
            <a:ext cx="6567198" cy="1523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b="1" dirty="0"/>
              <a:t>이 </a:t>
            </a:r>
            <a:r>
              <a:rPr lang="en-US" altLang="ko-KR" sz="1600" b="1" dirty="0"/>
              <a:t>512</a:t>
            </a:r>
            <a:r>
              <a:rPr lang="ko-KR" altLang="en-US" sz="1600" b="1" dirty="0"/>
              <a:t>차 벡터는 </a:t>
            </a:r>
            <a:r>
              <a:rPr lang="en-US" altLang="ko-KR" sz="1600" b="1" dirty="0"/>
              <a:t>(6,7) </a:t>
            </a:r>
            <a:r>
              <a:rPr lang="ko-KR" altLang="en-US" sz="1600" b="1" dirty="0"/>
              <a:t>위치의 로컬 정보 요약이다</a:t>
            </a:r>
            <a:r>
              <a:rPr lang="en-US" altLang="ko-KR" sz="1600" b="1" dirty="0"/>
              <a:t>.</a:t>
            </a:r>
            <a:br>
              <a:rPr lang="en-US" altLang="ko-KR" sz="1600" b="1" dirty="0"/>
            </a:br>
            <a:r>
              <a:rPr lang="ko-KR" altLang="en-US" sz="1600" b="1" dirty="0"/>
              <a:t>이 위치에 설정된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개의 앵커 박스에 대해 다음을 수행한다</a:t>
            </a:r>
            <a:r>
              <a:rPr lang="en-US" altLang="ko-KR" sz="1600" b="1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 object </a:t>
            </a:r>
            <a:r>
              <a:rPr lang="ko-KR" altLang="en-US" sz="1600" b="1" dirty="0"/>
              <a:t>여부 판단 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cls</a:t>
            </a:r>
            <a:r>
              <a:rPr lang="en-US" altLang="ko-KR" sz="1600" b="1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 박스 위치 보정 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bbox</a:t>
            </a:r>
            <a:r>
              <a:rPr lang="en-US" altLang="ko-KR" sz="1600" b="1" dirty="0"/>
              <a:t> regression)</a:t>
            </a:r>
          </a:p>
        </p:txBody>
      </p:sp>
    </p:spTree>
    <p:extLst>
      <p:ext uri="{BB962C8B-B14F-4D97-AF65-F5344CB8AC3E}">
        <p14:creationId xmlns:p14="http://schemas.microsoft.com/office/powerpoint/2010/main" val="1892367700"/>
      </p:ext>
    </p:extLst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8391</TotalTime>
  <Words>8239</Words>
  <Application>Microsoft Office PowerPoint</Application>
  <PresentationFormat>화면 슬라이드 쇼(4:3)</PresentationFormat>
  <Paragraphs>858</Paragraphs>
  <Slides>88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100" baseType="lpstr">
      <vt:lpstr>Arial Unicode MS</vt:lpstr>
      <vt:lpstr>KoPub돋움체_Pro Bold</vt:lpstr>
      <vt:lpstr>KoPub돋움체_Pro Light</vt:lpstr>
      <vt:lpstr>Monotype Sorts</vt:lpstr>
      <vt:lpstr>맑은 고딕</vt:lpstr>
      <vt:lpstr>Arial</vt:lpstr>
      <vt:lpstr>Calibri</vt:lpstr>
      <vt:lpstr>Cambria Math</vt:lpstr>
      <vt:lpstr>Tahoma</vt:lpstr>
      <vt:lpstr>Times New Roman</vt:lpstr>
      <vt:lpstr>Wingdings</vt:lpstr>
      <vt:lpstr>LC.BRev.FY97</vt:lpstr>
      <vt:lpstr>객체 인식을 위한 신경망: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객체 인식을 위한 신경망 – Faster R-CNN</vt:lpstr>
      <vt:lpstr>You Only Look Once (YOLO):  Unified, Real-Time Object Detection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</vt:lpstr>
      <vt:lpstr>객체 인식을 위한 신경망 – YOLO 모델 예 </vt:lpstr>
      <vt:lpstr>Faster R-CNN과 YOLO 비교</vt:lpstr>
      <vt:lpstr>Faster R-CNN과 YOLO 비교</vt:lpstr>
      <vt:lpstr>Faster R-CNN과 YOLO 비교</vt:lpstr>
      <vt:lpstr>Faster R-CNN과 YOLO 비교</vt:lpstr>
      <vt:lpstr>Faster R-CNN과 YOLO 비교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  <vt:lpstr>이미지 분할을 위한 신경망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주흠 권</cp:lastModifiedBy>
  <cp:revision>949</cp:revision>
  <cp:lastPrinted>2016-08-10T06:58:55Z</cp:lastPrinted>
  <dcterms:created xsi:type="dcterms:W3CDTF">2013-04-05T19:58:06Z</dcterms:created>
  <dcterms:modified xsi:type="dcterms:W3CDTF">2025-10-12T11:29:47Z</dcterms:modified>
</cp:coreProperties>
</file>